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4" r:id="rId8"/>
    <p:sldId id="265" r:id="rId9"/>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99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74" y="15977"/>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0" y="0"/>
                  </a:moveTo>
                  <a:lnTo>
                    <a:pt x="2833290" y="0"/>
                  </a:lnTo>
                  <a:lnTo>
                    <a:pt x="2833290" y="1593725"/>
                  </a:lnTo>
                  <a:lnTo>
                    <a:pt x="0" y="1593725"/>
                  </a:lnTo>
                  <a:close/>
                </a:path>
              </a:pathLst>
            </a:custGeom>
            <a:blipFill>
              <a:blip r:embed="rId2"/>
              <a:stretch>
                <a:fillRect/>
              </a:stretch>
            </a:blipFill>
          </p:spPr>
          <p:txBody>
            <a:bodyPr/>
            <a:lstStyle/>
            <a:p>
              <a:endParaRPr lang="en-US" dirty="0"/>
            </a:p>
          </p:txBody>
        </p:sp>
      </p:grpSp>
      <p:grpSp>
        <p:nvGrpSpPr>
          <p:cNvPr id="4" name="Group 4"/>
          <p:cNvGrpSpPr/>
          <p:nvPr/>
        </p:nvGrpSpPr>
        <p:grpSpPr>
          <a:xfrm>
            <a:off x="14460845" y="3263378"/>
            <a:ext cx="3790284" cy="240791"/>
            <a:chOff x="0" y="-66675"/>
            <a:chExt cx="4856058" cy="3205101"/>
          </a:xfrm>
        </p:grpSpPr>
        <p:sp>
          <p:nvSpPr>
            <p:cNvPr id="5" name="Freeform 5"/>
            <p:cNvSpPr/>
            <p:nvPr/>
          </p:nvSpPr>
          <p:spPr>
            <a:xfrm>
              <a:off x="39466" y="429093"/>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E0FF">
                    <a:alpha val="55000"/>
                  </a:srgbClr>
                </a:gs>
                <a:gs pos="100000">
                  <a:srgbClr val="1E53A0">
                    <a:alpha val="55000"/>
                  </a:srgbClr>
                </a:gs>
              </a:gsLst>
              <a:path path="circle">
                <a:fillToRect l="50000" t="50000" r="50000" b="50000"/>
              </a:path>
            </a:gradFill>
          </p:spPr>
        </p:sp>
        <p:sp>
          <p:nvSpPr>
            <p:cNvPr id="6" name="TextBox 6"/>
            <p:cNvSpPr txBox="1"/>
            <p:nvPr/>
          </p:nvSpPr>
          <p:spPr>
            <a:xfrm>
              <a:off x="0" y="-66675"/>
              <a:ext cx="4816593" cy="2776008"/>
            </a:xfrm>
            <a:prstGeom prst="rect">
              <a:avLst/>
            </a:prstGeom>
          </p:spPr>
          <p:txBody>
            <a:bodyPr lIns="50800" tIns="50800" rIns="50800" bIns="50800" rtlCol="0" anchor="ctr"/>
            <a:lstStyle/>
            <a:p>
              <a:pPr algn="ctr">
                <a:lnSpc>
                  <a:spcPts val="3392"/>
                </a:lnSpc>
              </a:pPr>
              <a:endParaRPr/>
            </a:p>
          </p:txBody>
        </p:sp>
      </p:grpSp>
      <p:sp>
        <p:nvSpPr>
          <p:cNvPr id="7" name="Freeform 7"/>
          <p:cNvSpPr/>
          <p:nvPr/>
        </p:nvSpPr>
        <p:spPr>
          <a:xfrm flipH="1">
            <a:off x="11963400" y="9096864"/>
            <a:ext cx="4114800" cy="680812"/>
          </a:xfrm>
          <a:custGeom>
            <a:avLst/>
            <a:gdLst/>
            <a:ahLst/>
            <a:cxnLst/>
            <a:rect l="l" t="t" r="r" b="b"/>
            <a:pathLst>
              <a:path w="4114800" h="680812">
                <a:moveTo>
                  <a:pt x="4114800" y="0"/>
                </a:moveTo>
                <a:lnTo>
                  <a:pt x="0" y="0"/>
                </a:lnTo>
                <a:lnTo>
                  <a:pt x="0" y="680813"/>
                </a:lnTo>
                <a:lnTo>
                  <a:pt x="4114800" y="680813"/>
                </a:lnTo>
                <a:lnTo>
                  <a:pt x="411480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587928" y="3935929"/>
            <a:ext cx="12925424" cy="3506153"/>
          </a:xfrm>
          <a:prstGeom prst="rect">
            <a:avLst/>
          </a:prstGeom>
        </p:spPr>
        <p:txBody>
          <a:bodyPr lIns="0" tIns="0" rIns="0" bIns="0" rtlCol="0" anchor="t">
            <a:spAutoFit/>
          </a:bodyPr>
          <a:lstStyle/>
          <a:p>
            <a:pPr algn="ctr">
              <a:lnSpc>
                <a:spcPts val="14159"/>
              </a:lnSpc>
            </a:pPr>
            <a:r>
              <a:rPr lang="en-US" sz="11799" b="1" dirty="0">
                <a:solidFill>
                  <a:srgbClr val="00FFFF"/>
                </a:solidFill>
                <a:latin typeface="Neo Sans Bold"/>
                <a:ea typeface="Neo Sans Bold"/>
                <a:cs typeface="Neo Sans Bold"/>
                <a:sym typeface="Neo Sans Bold"/>
              </a:rPr>
              <a:t>SPAM-EMAIL ANALYSIS</a:t>
            </a:r>
          </a:p>
        </p:txBody>
      </p:sp>
      <p:sp>
        <p:nvSpPr>
          <p:cNvPr id="10" name="Freeform 10"/>
          <p:cNvSpPr/>
          <p:nvPr/>
        </p:nvSpPr>
        <p:spPr>
          <a:xfrm>
            <a:off x="41787" y="9590211"/>
            <a:ext cx="4114800" cy="680812"/>
          </a:xfrm>
          <a:custGeom>
            <a:avLst/>
            <a:gdLst/>
            <a:ahLst/>
            <a:cxnLst/>
            <a:rect l="l" t="t" r="r" b="b"/>
            <a:pathLst>
              <a:path w="4114800" h="680812">
                <a:moveTo>
                  <a:pt x="0" y="0"/>
                </a:moveTo>
                <a:lnTo>
                  <a:pt x="4114800" y="0"/>
                </a:lnTo>
                <a:lnTo>
                  <a:pt x="4114800" y="680812"/>
                </a:lnTo>
                <a:lnTo>
                  <a:pt x="0" y="680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15513352" y="667880"/>
            <a:ext cx="1919429" cy="566532"/>
            <a:chOff x="0" y="0"/>
            <a:chExt cx="505529" cy="149210"/>
          </a:xfrm>
        </p:grpSpPr>
        <p:sp>
          <p:nvSpPr>
            <p:cNvPr id="12" name="Freeform 12"/>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13" name="TextBox 13"/>
            <p:cNvSpPr txBox="1"/>
            <p:nvPr/>
          </p:nvSpPr>
          <p:spPr>
            <a:xfrm>
              <a:off x="0" y="-57150"/>
              <a:ext cx="505529" cy="20636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458200" y="1322988"/>
            <a:ext cx="9985249" cy="2003818"/>
          </a:xfrm>
          <a:prstGeom prst="rect">
            <a:avLst/>
          </a:prstGeom>
        </p:spPr>
        <p:txBody>
          <a:bodyPr wrap="square" lIns="0" tIns="0" rIns="0" bIns="0" rtlCol="0" anchor="t">
            <a:spAutoFit/>
          </a:bodyPr>
          <a:lstStyle/>
          <a:p>
            <a:pPr marL="0" lvl="0" indent="0" algn="ctr">
              <a:lnSpc>
                <a:spcPts val="5251"/>
              </a:lnSpc>
              <a:spcBef>
                <a:spcPct val="0"/>
              </a:spcBef>
            </a:pPr>
            <a:r>
              <a:rPr lang="en-US" sz="3751" b="1" spc="7" dirty="0">
                <a:solidFill>
                  <a:srgbClr val="FFFFFF"/>
                </a:solidFill>
                <a:latin typeface="Poppins Bold"/>
                <a:ea typeface="Poppins Bold"/>
                <a:cs typeface="Poppins Bold"/>
                <a:sym typeface="Poppins Bold"/>
              </a:rPr>
              <a:t>NAME: RUTARO NGABONZIZA Didace</a:t>
            </a:r>
          </a:p>
          <a:p>
            <a:pPr marL="0" lvl="0" indent="0" algn="ctr">
              <a:lnSpc>
                <a:spcPts val="5251"/>
              </a:lnSpc>
              <a:spcBef>
                <a:spcPct val="0"/>
              </a:spcBef>
            </a:pPr>
            <a:r>
              <a:rPr lang="en-US" sz="3751" b="1" u="none" spc="7" dirty="0">
                <a:solidFill>
                  <a:srgbClr val="FFFFFF"/>
                </a:solidFill>
                <a:latin typeface="Poppins Bold"/>
                <a:ea typeface="Poppins Bold"/>
                <a:cs typeface="Poppins Bold"/>
                <a:sym typeface="Poppins Bold"/>
              </a:rPr>
              <a:t>ID:26591</a:t>
            </a:r>
          </a:p>
          <a:p>
            <a:pPr marL="0" lvl="0" indent="0" algn="ctr">
              <a:lnSpc>
                <a:spcPts val="5251"/>
              </a:lnSpc>
              <a:spcBef>
                <a:spcPct val="0"/>
              </a:spcBef>
            </a:pPr>
            <a:r>
              <a:rPr lang="en-US" sz="3751" b="1" spc="7" dirty="0">
                <a:solidFill>
                  <a:srgbClr val="FFFFFF"/>
                </a:solidFill>
                <a:latin typeface="Poppins Bold"/>
                <a:ea typeface="Poppins Bold"/>
                <a:cs typeface="Poppins Bold"/>
                <a:sym typeface="Poppins Bold"/>
              </a:rPr>
              <a:t>Instructor</a:t>
            </a:r>
            <a:r>
              <a:rPr lang="en-US" sz="3751" b="1" u="none" spc="7" dirty="0">
                <a:solidFill>
                  <a:srgbClr val="FFFFFF"/>
                </a:solidFill>
                <a:latin typeface="Poppins Bold"/>
                <a:ea typeface="Poppins Bold"/>
                <a:cs typeface="Poppins Bold"/>
                <a:sym typeface="Poppins Bold"/>
              </a:rPr>
              <a:t>: </a:t>
            </a:r>
            <a:r>
              <a:rPr lang="en-US" sz="3751" b="1" u="none" spc="7" dirty="0" err="1">
                <a:solidFill>
                  <a:srgbClr val="FFFFFF"/>
                </a:solidFill>
                <a:latin typeface="Poppins Bold"/>
                <a:ea typeface="Poppins Bold"/>
                <a:cs typeface="Poppins Bold"/>
                <a:sym typeface="Poppins Bold"/>
              </a:rPr>
              <a:t>Maniraguha</a:t>
            </a:r>
            <a:r>
              <a:rPr lang="en-US" sz="3751" b="1" u="none" spc="7" dirty="0">
                <a:solidFill>
                  <a:srgbClr val="FFFFFF"/>
                </a:solidFill>
                <a:latin typeface="Poppins Bold"/>
                <a:ea typeface="Poppins Bold"/>
                <a:cs typeface="Poppins Bold"/>
                <a:sym typeface="Poppins Bold"/>
              </a:rPr>
              <a:t> Eric</a:t>
            </a:r>
          </a:p>
        </p:txBody>
      </p:sp>
      <p:sp>
        <p:nvSpPr>
          <p:cNvPr id="15" name="TextBox 15"/>
          <p:cNvSpPr txBox="1"/>
          <p:nvPr/>
        </p:nvSpPr>
        <p:spPr>
          <a:xfrm>
            <a:off x="15762422" y="735562"/>
            <a:ext cx="1421291" cy="358775"/>
          </a:xfrm>
          <a:prstGeom prst="rect">
            <a:avLst/>
          </a:prstGeom>
        </p:spPr>
        <p:txBody>
          <a:bodyPr lIns="0" tIns="0" rIns="0" bIns="0" rtlCol="0" anchor="t">
            <a:spAutoFit/>
          </a:bodyPr>
          <a:lstStyle/>
          <a:p>
            <a:pPr algn="ctr">
              <a:lnSpc>
                <a:spcPts val="2799"/>
              </a:lnSpc>
              <a:spcBef>
                <a:spcPct val="0"/>
              </a:spcBef>
            </a:pPr>
            <a:r>
              <a:rPr lang="en-US" sz="1999" b="1" spc="3">
                <a:solidFill>
                  <a:srgbClr val="004AAD"/>
                </a:solidFill>
                <a:latin typeface="Poppins Bold"/>
                <a:ea typeface="Poppins Bold"/>
                <a:cs typeface="Poppins Bold"/>
                <a:sym typeface="Poppins Bold"/>
              </a:rPr>
              <a:t>Page 01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9002716">
            <a:off x="-4995664" y="-6073717"/>
            <a:ext cx="12888958" cy="9397222"/>
          </a:xfrm>
          <a:custGeom>
            <a:avLst/>
            <a:gdLst/>
            <a:ahLst/>
            <a:cxnLst/>
            <a:rect l="l" t="t" r="r" b="b"/>
            <a:pathLst>
              <a:path w="12888958" h="9397222">
                <a:moveTo>
                  <a:pt x="0" y="0"/>
                </a:moveTo>
                <a:lnTo>
                  <a:pt x="12888958" y="0"/>
                </a:lnTo>
                <a:lnTo>
                  <a:pt x="12888958" y="9397222"/>
                </a:lnTo>
                <a:lnTo>
                  <a:pt x="0" y="93972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513352" y="667880"/>
            <a:ext cx="1919429" cy="566532"/>
            <a:chOff x="0" y="0"/>
            <a:chExt cx="505529" cy="149210"/>
          </a:xfrm>
        </p:grpSpPr>
        <p:sp>
          <p:nvSpPr>
            <p:cNvPr id="4" name="Freeform 4"/>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5" name="TextBox 5"/>
            <p:cNvSpPr txBox="1"/>
            <p:nvPr/>
          </p:nvSpPr>
          <p:spPr>
            <a:xfrm>
              <a:off x="0" y="-57150"/>
              <a:ext cx="505529" cy="20636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667374" y="7293954"/>
            <a:ext cx="12888958" cy="9397222"/>
          </a:xfrm>
          <a:custGeom>
            <a:avLst/>
            <a:gdLst/>
            <a:ahLst/>
            <a:cxnLst/>
            <a:rect l="l" t="t" r="r" b="b"/>
            <a:pathLst>
              <a:path w="12888958" h="9397222">
                <a:moveTo>
                  <a:pt x="0" y="0"/>
                </a:moveTo>
                <a:lnTo>
                  <a:pt x="12888958" y="0"/>
                </a:lnTo>
                <a:lnTo>
                  <a:pt x="12888958" y="9397222"/>
                </a:lnTo>
                <a:lnTo>
                  <a:pt x="0" y="93972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98049" y="2431536"/>
            <a:ext cx="6423648" cy="6306855"/>
          </a:xfrm>
          <a:custGeom>
            <a:avLst/>
            <a:gdLst/>
            <a:ahLst/>
            <a:cxnLst/>
            <a:rect l="l" t="t" r="r" b="b"/>
            <a:pathLst>
              <a:path w="6423648" h="6306855">
                <a:moveTo>
                  <a:pt x="0" y="0"/>
                </a:moveTo>
                <a:lnTo>
                  <a:pt x="6423649" y="0"/>
                </a:lnTo>
                <a:lnTo>
                  <a:pt x="6423649" y="6306854"/>
                </a:lnTo>
                <a:lnTo>
                  <a:pt x="0" y="6306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86688" y="2961093"/>
            <a:ext cx="5246370" cy="524637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3727" r="-18685"/>
              </a:stretch>
            </a:blipFill>
          </p:spPr>
        </p:sp>
      </p:grpSp>
      <p:sp>
        <p:nvSpPr>
          <p:cNvPr id="10" name="TextBox 10"/>
          <p:cNvSpPr txBox="1"/>
          <p:nvPr/>
        </p:nvSpPr>
        <p:spPr>
          <a:xfrm>
            <a:off x="15762422" y="735562"/>
            <a:ext cx="1421291" cy="358775"/>
          </a:xfrm>
          <a:prstGeom prst="rect">
            <a:avLst/>
          </a:prstGeom>
        </p:spPr>
        <p:txBody>
          <a:bodyPr lIns="0" tIns="0" rIns="0" bIns="0" rtlCol="0" anchor="t">
            <a:spAutoFit/>
          </a:bodyPr>
          <a:lstStyle/>
          <a:p>
            <a:pPr algn="ctr">
              <a:lnSpc>
                <a:spcPts val="2799"/>
              </a:lnSpc>
              <a:spcBef>
                <a:spcPct val="0"/>
              </a:spcBef>
            </a:pPr>
            <a:r>
              <a:rPr lang="en-US" sz="1999" b="1" spc="3">
                <a:solidFill>
                  <a:srgbClr val="004286"/>
                </a:solidFill>
                <a:latin typeface="Poppins Bold"/>
                <a:ea typeface="Poppins Bold"/>
                <a:cs typeface="Poppins Bold"/>
                <a:sym typeface="Poppins Bold"/>
              </a:rPr>
              <a:t>Page 02</a:t>
            </a:r>
          </a:p>
        </p:txBody>
      </p:sp>
      <p:sp>
        <p:nvSpPr>
          <p:cNvPr id="11" name="TextBox 11"/>
          <p:cNvSpPr txBox="1"/>
          <p:nvPr/>
        </p:nvSpPr>
        <p:spPr>
          <a:xfrm>
            <a:off x="8491319" y="1636594"/>
            <a:ext cx="8344894" cy="1495425"/>
          </a:xfrm>
          <a:prstGeom prst="rect">
            <a:avLst/>
          </a:prstGeom>
        </p:spPr>
        <p:txBody>
          <a:bodyPr lIns="0" tIns="0" rIns="0" bIns="0" rtlCol="0" anchor="t">
            <a:spAutoFit/>
          </a:bodyPr>
          <a:lstStyle/>
          <a:p>
            <a:pPr algn="l">
              <a:lnSpc>
                <a:spcPts val="10320"/>
              </a:lnSpc>
            </a:pPr>
            <a:r>
              <a:rPr lang="en-US" sz="8600" b="1">
                <a:solidFill>
                  <a:srgbClr val="FFFFFF"/>
                </a:solidFill>
                <a:latin typeface="Neo Sans Bold"/>
                <a:ea typeface="Neo Sans Bold"/>
                <a:cs typeface="Neo Sans Bold"/>
                <a:sym typeface="Neo Sans Bold"/>
              </a:rPr>
              <a:t>INTRODUCTION</a:t>
            </a:r>
          </a:p>
        </p:txBody>
      </p:sp>
      <p:sp>
        <p:nvSpPr>
          <p:cNvPr id="12" name="TextBox 12"/>
          <p:cNvSpPr txBox="1"/>
          <p:nvPr/>
        </p:nvSpPr>
        <p:spPr>
          <a:xfrm>
            <a:off x="8491319" y="3619925"/>
            <a:ext cx="8941462" cy="4587538"/>
          </a:xfrm>
          <a:prstGeom prst="rect">
            <a:avLst/>
          </a:prstGeom>
        </p:spPr>
        <p:txBody>
          <a:bodyPr lIns="0" tIns="0" rIns="0" bIns="0" rtlCol="0" anchor="t">
            <a:spAutoFit/>
          </a:bodyPr>
          <a:lstStyle/>
          <a:p>
            <a:pPr lvl="0" algn="just">
              <a:lnSpc>
                <a:spcPts val="4490"/>
              </a:lnSpc>
              <a:spcBef>
                <a:spcPct val="0"/>
              </a:spcBef>
            </a:pPr>
            <a:r>
              <a:rPr lang="en-US" sz="3600" dirty="0"/>
              <a:t>The problem of spam email is a pervasive and costly issue for both individuals and businesses. It leads to wasted time, security risks, and a cluttered digital environment. The goal of this project was to tackle this problem head-on by building a comprehensive, end-to-end solution.</a:t>
            </a:r>
          </a:p>
          <a:p>
            <a:pPr lvl="0" algn="just">
              <a:lnSpc>
                <a:spcPts val="4490"/>
              </a:lnSpc>
              <a:spcBef>
                <a:spcPct val="0"/>
              </a:spcBef>
            </a:pPr>
            <a:endParaRPr lang="en-US" sz="3600" dirty="0">
              <a:solidFill>
                <a:srgbClr val="FFFFFF"/>
              </a:solidFill>
              <a:latin typeface="Poppins"/>
              <a:ea typeface="Poppins"/>
              <a:cs typeface="Poppins"/>
              <a:sym typeface="Poppins"/>
            </a:endParaRPr>
          </a:p>
          <a:p>
            <a:pPr lvl="0" algn="just">
              <a:lnSpc>
                <a:spcPts val="4490"/>
              </a:lnSpc>
              <a:spcBef>
                <a:spcPct val="0"/>
              </a:spcBef>
            </a:pPr>
            <a:endParaRPr lang="en-US" sz="3207" dirty="0">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860">
                <a:alpha val="100000"/>
              </a:srgbClr>
            </a:gs>
            <a:gs pos="100000">
              <a:srgbClr val="019CD6">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5513352" y="667880"/>
            <a:ext cx="1919429" cy="566532"/>
            <a:chOff x="0" y="0"/>
            <a:chExt cx="505529" cy="149210"/>
          </a:xfrm>
        </p:grpSpPr>
        <p:sp>
          <p:nvSpPr>
            <p:cNvPr id="3" name="Freeform 3"/>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4" name="TextBox 4"/>
            <p:cNvSpPr txBox="1"/>
            <p:nvPr/>
          </p:nvSpPr>
          <p:spPr>
            <a:xfrm>
              <a:off x="0" y="-57150"/>
              <a:ext cx="505529" cy="20636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596344" y="2163733"/>
            <a:ext cx="10725909" cy="10530893"/>
          </a:xfrm>
          <a:custGeom>
            <a:avLst/>
            <a:gdLst/>
            <a:ahLst/>
            <a:cxnLst/>
            <a:rect l="l" t="t" r="r" b="b"/>
            <a:pathLst>
              <a:path w="10725909" h="10530893">
                <a:moveTo>
                  <a:pt x="0" y="0"/>
                </a:moveTo>
                <a:lnTo>
                  <a:pt x="10725909" y="0"/>
                </a:lnTo>
                <a:lnTo>
                  <a:pt x="10725909" y="10530892"/>
                </a:lnTo>
                <a:lnTo>
                  <a:pt x="0" y="10530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618388" y="2937776"/>
            <a:ext cx="8760145" cy="8760145"/>
            <a:chOff x="0" y="0"/>
            <a:chExt cx="812800" cy="812800"/>
          </a:xfrm>
        </p:grpSpPr>
        <p:sp>
          <p:nvSpPr>
            <p:cNvPr id="7" name="Freeform 7"/>
            <p:cNvSpPr/>
            <p:nvPr/>
          </p:nvSpPr>
          <p:spPr>
            <a:xfrm flipH="1">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4"/>
              <a:stretch>
                <a:fillRect l="-13624" r="-31040"/>
              </a:stretch>
            </a:blipFill>
          </p:spPr>
        </p:sp>
      </p:grpSp>
      <p:sp>
        <p:nvSpPr>
          <p:cNvPr id="8" name="Freeform 8"/>
          <p:cNvSpPr/>
          <p:nvPr/>
        </p:nvSpPr>
        <p:spPr>
          <a:xfrm flipH="1">
            <a:off x="-1841395" y="8048208"/>
            <a:ext cx="10011099" cy="1474362"/>
          </a:xfrm>
          <a:custGeom>
            <a:avLst/>
            <a:gdLst/>
            <a:ahLst/>
            <a:cxnLst/>
            <a:rect l="l" t="t" r="r" b="b"/>
            <a:pathLst>
              <a:path w="10011099" h="1474362">
                <a:moveTo>
                  <a:pt x="10011100" y="0"/>
                </a:moveTo>
                <a:lnTo>
                  <a:pt x="0" y="0"/>
                </a:lnTo>
                <a:lnTo>
                  <a:pt x="0" y="1474362"/>
                </a:lnTo>
                <a:lnTo>
                  <a:pt x="10011100" y="1474362"/>
                </a:lnTo>
                <a:lnTo>
                  <a:pt x="1001110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7468702" y="9267825"/>
            <a:ext cx="132088" cy="13208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grpSp>
        <p:nvGrpSpPr>
          <p:cNvPr id="12" name="Group 12"/>
          <p:cNvGrpSpPr/>
          <p:nvPr/>
        </p:nvGrpSpPr>
        <p:grpSpPr>
          <a:xfrm>
            <a:off x="7999517" y="9427951"/>
            <a:ext cx="132088" cy="13208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15" name="TextBox 15"/>
          <p:cNvSpPr txBox="1"/>
          <p:nvPr/>
        </p:nvSpPr>
        <p:spPr>
          <a:xfrm>
            <a:off x="15762422" y="735562"/>
            <a:ext cx="1421291" cy="358775"/>
          </a:xfrm>
          <a:prstGeom prst="rect">
            <a:avLst/>
          </a:prstGeom>
        </p:spPr>
        <p:txBody>
          <a:bodyPr lIns="0" tIns="0" rIns="0" bIns="0" rtlCol="0" anchor="t">
            <a:spAutoFit/>
          </a:bodyPr>
          <a:lstStyle/>
          <a:p>
            <a:pPr algn="ctr">
              <a:lnSpc>
                <a:spcPts val="2799"/>
              </a:lnSpc>
              <a:spcBef>
                <a:spcPct val="0"/>
              </a:spcBef>
            </a:pPr>
            <a:r>
              <a:rPr lang="en-US" sz="1999" b="1" spc="3">
                <a:solidFill>
                  <a:srgbClr val="004286"/>
                </a:solidFill>
                <a:latin typeface="Poppins Bold"/>
                <a:ea typeface="Poppins Bold"/>
                <a:cs typeface="Poppins Bold"/>
                <a:sym typeface="Poppins Bold"/>
              </a:rPr>
              <a:t>Page 03</a:t>
            </a:r>
          </a:p>
        </p:txBody>
      </p:sp>
      <p:sp>
        <p:nvSpPr>
          <p:cNvPr id="16" name="TextBox 16"/>
          <p:cNvSpPr txBox="1"/>
          <p:nvPr/>
        </p:nvSpPr>
        <p:spPr>
          <a:xfrm>
            <a:off x="469867" y="1035555"/>
            <a:ext cx="9458316" cy="6732612"/>
          </a:xfrm>
          <a:prstGeom prst="rect">
            <a:avLst/>
          </a:prstGeom>
        </p:spPr>
        <p:txBody>
          <a:bodyPr lIns="0" tIns="0" rIns="0" bIns="0" rtlCol="0" anchor="t">
            <a:spAutoFit/>
          </a:bodyPr>
          <a:lstStyle/>
          <a:p>
            <a:pPr algn="just">
              <a:lnSpc>
                <a:spcPts val="6078"/>
              </a:lnSpc>
            </a:pPr>
            <a:r>
              <a:rPr lang="en-US" sz="4341" b="1" dirty="0">
                <a:solidFill>
                  <a:srgbClr val="FFFFFF"/>
                </a:solidFill>
                <a:latin typeface="Poppins Bold"/>
                <a:ea typeface="Poppins Bold"/>
                <a:cs typeface="Poppins Bold"/>
                <a:sym typeface="Poppins Bold"/>
              </a:rPr>
              <a:t>PURPOSE OF THE PROJECT</a:t>
            </a:r>
          </a:p>
          <a:p>
            <a:pPr algn="just">
              <a:lnSpc>
                <a:spcPts val="6078"/>
              </a:lnSpc>
            </a:pPr>
            <a:endParaRPr lang="en-US" sz="4341" b="1" dirty="0">
              <a:solidFill>
                <a:srgbClr val="FFFFFF"/>
              </a:solidFill>
              <a:latin typeface="Poppins Bold"/>
              <a:ea typeface="Poppins Bold"/>
              <a:cs typeface="Poppins Bold"/>
              <a:sym typeface="Poppins Bold"/>
            </a:endParaRPr>
          </a:p>
          <a:p>
            <a:pPr marL="241984" lvl="1" algn="just">
              <a:lnSpc>
                <a:spcPts val="3138"/>
              </a:lnSpc>
            </a:pPr>
            <a:r>
              <a:rPr lang="en-US" sz="2800" b="1" dirty="0"/>
              <a:t> Building a predictive machine learning model</a:t>
            </a:r>
            <a:r>
              <a:rPr lang="en-US" sz="2800" dirty="0"/>
              <a:t> that can accurately classify emails as either spam or not spam.</a:t>
            </a:r>
          </a:p>
          <a:p>
            <a:pPr marL="241984" lvl="1" algn="just">
              <a:lnSpc>
                <a:spcPts val="3138"/>
              </a:lnSpc>
            </a:pPr>
            <a:endParaRPr lang="en-US" sz="2800" dirty="0">
              <a:solidFill>
                <a:srgbClr val="FFFFFF"/>
              </a:solidFill>
              <a:latin typeface="Poppins"/>
              <a:cs typeface="Poppins"/>
              <a:sym typeface="Poppins"/>
            </a:endParaRPr>
          </a:p>
          <a:p>
            <a:pPr marL="241984" lvl="1" algn="just">
              <a:lnSpc>
                <a:spcPts val="3138"/>
              </a:lnSpc>
            </a:pPr>
            <a:endParaRPr lang="en-US" sz="2800" dirty="0">
              <a:solidFill>
                <a:srgbClr val="FFFFFF"/>
              </a:solidFill>
              <a:latin typeface="Poppins"/>
              <a:cs typeface="Poppins"/>
              <a:sym typeface="Poppins"/>
            </a:endParaRPr>
          </a:p>
          <a:p>
            <a:pPr marL="483968" lvl="1" indent="-241984" algn="just">
              <a:lnSpc>
                <a:spcPts val="3138"/>
              </a:lnSpc>
              <a:buFont typeface="Arial"/>
              <a:buChar char="•"/>
            </a:pPr>
            <a:endParaRPr lang="en-US" sz="3741" b="1" dirty="0">
              <a:solidFill>
                <a:srgbClr val="FFFFFF"/>
              </a:solidFill>
              <a:latin typeface="Poppins Bold"/>
              <a:ea typeface="Poppins Bold"/>
              <a:cs typeface="Poppins Bold"/>
              <a:sym typeface="Poppins Bold"/>
            </a:endParaRPr>
          </a:p>
          <a:p>
            <a:pPr marL="241984" lvl="1" algn="just">
              <a:lnSpc>
                <a:spcPts val="3138"/>
              </a:lnSpc>
            </a:pPr>
            <a:r>
              <a:rPr lang="en-US" sz="2241" dirty="0">
                <a:solidFill>
                  <a:srgbClr val="FFFFFF"/>
                </a:solidFill>
                <a:latin typeface="Poppins"/>
                <a:ea typeface="Poppins"/>
                <a:cs typeface="Poppins"/>
                <a:sym typeface="Poppins"/>
              </a:rPr>
              <a:t>  </a:t>
            </a:r>
            <a:r>
              <a:rPr lang="en-US" sz="2800" b="1" dirty="0"/>
              <a:t>Analyzing the data</a:t>
            </a:r>
            <a:r>
              <a:rPr lang="en-US" sz="2800" dirty="0"/>
              <a:t> to understand the specific characteristics   and patterns that differentiate spam from legitimate emails.</a:t>
            </a:r>
          </a:p>
          <a:p>
            <a:pPr marL="241984" lvl="1" algn="just">
              <a:lnSpc>
                <a:spcPts val="3138"/>
              </a:lnSpc>
            </a:pPr>
            <a:endParaRPr lang="en-US" sz="2800" dirty="0"/>
          </a:p>
          <a:p>
            <a:pPr marL="241984" lvl="1" algn="just">
              <a:lnSpc>
                <a:spcPts val="3138"/>
              </a:lnSpc>
            </a:pPr>
            <a:endParaRPr lang="en-US" sz="2800" dirty="0"/>
          </a:p>
          <a:p>
            <a:pPr marL="483968" lvl="1" indent="-241984" algn="just">
              <a:lnSpc>
                <a:spcPts val="3138"/>
              </a:lnSpc>
              <a:buFont typeface="Arial"/>
              <a:buChar char="•"/>
            </a:pPr>
            <a:endParaRPr lang="en-US" sz="2400" dirty="0">
              <a:solidFill>
                <a:srgbClr val="FFFFFF"/>
              </a:solidFill>
              <a:latin typeface="Poppins"/>
              <a:ea typeface="Poppins"/>
              <a:cs typeface="Poppins"/>
              <a:sym typeface="Poppins"/>
            </a:endParaRPr>
          </a:p>
          <a:p>
            <a:pPr marL="645291" lvl="2" algn="just">
              <a:lnSpc>
                <a:spcPts val="3138"/>
              </a:lnSpc>
            </a:pPr>
            <a:r>
              <a:rPr lang="en-US" sz="2800" b="1" dirty="0"/>
              <a:t>Creating an interactive dashboard</a:t>
            </a:r>
            <a:r>
              <a:rPr lang="en-US" sz="2800" dirty="0"/>
              <a:t> to visualize these findings, making the project's insights easy to understand for a broader audience.</a:t>
            </a:r>
            <a:endParaRPr lang="en-US" sz="2800" dirty="0">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5513352" y="667880"/>
            <a:ext cx="1919429" cy="566532"/>
            <a:chOff x="0" y="0"/>
            <a:chExt cx="505529" cy="149210"/>
          </a:xfrm>
        </p:grpSpPr>
        <p:sp>
          <p:nvSpPr>
            <p:cNvPr id="3" name="Freeform 3"/>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4" name="TextBox 4"/>
            <p:cNvSpPr txBox="1"/>
            <p:nvPr/>
          </p:nvSpPr>
          <p:spPr>
            <a:xfrm>
              <a:off x="0" y="-57150"/>
              <a:ext cx="505529" cy="20636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762422" y="735562"/>
            <a:ext cx="1421291" cy="358775"/>
          </a:xfrm>
          <a:prstGeom prst="rect">
            <a:avLst/>
          </a:prstGeom>
        </p:spPr>
        <p:txBody>
          <a:bodyPr lIns="0" tIns="0" rIns="0" bIns="0" rtlCol="0" anchor="t">
            <a:spAutoFit/>
          </a:bodyPr>
          <a:lstStyle/>
          <a:p>
            <a:pPr algn="ctr">
              <a:lnSpc>
                <a:spcPts val="2799"/>
              </a:lnSpc>
              <a:spcBef>
                <a:spcPct val="0"/>
              </a:spcBef>
            </a:pPr>
            <a:r>
              <a:rPr lang="en-US" sz="1999" b="1" spc="3">
                <a:solidFill>
                  <a:srgbClr val="004286"/>
                </a:solidFill>
                <a:latin typeface="Poppins Bold"/>
                <a:ea typeface="Poppins Bold"/>
                <a:cs typeface="Poppins Bold"/>
                <a:sym typeface="Poppins Bold"/>
              </a:rPr>
              <a:t>Page 04</a:t>
            </a:r>
          </a:p>
        </p:txBody>
      </p:sp>
      <p:sp>
        <p:nvSpPr>
          <p:cNvPr id="6" name="TextBox 6"/>
          <p:cNvSpPr txBox="1"/>
          <p:nvPr/>
        </p:nvSpPr>
        <p:spPr>
          <a:xfrm>
            <a:off x="711518" y="951462"/>
            <a:ext cx="12783009" cy="1241425"/>
          </a:xfrm>
          <a:prstGeom prst="rect">
            <a:avLst/>
          </a:prstGeom>
        </p:spPr>
        <p:txBody>
          <a:bodyPr lIns="0" tIns="0" rIns="0" bIns="0" rtlCol="0" anchor="t">
            <a:spAutoFit/>
          </a:bodyPr>
          <a:lstStyle/>
          <a:p>
            <a:pPr algn="l">
              <a:lnSpc>
                <a:spcPts val="8571"/>
              </a:lnSpc>
            </a:pPr>
            <a:r>
              <a:rPr lang="en-US" sz="7142" b="1">
                <a:solidFill>
                  <a:srgbClr val="FFFFFF"/>
                </a:solidFill>
                <a:latin typeface="Neo Sans Bold"/>
                <a:ea typeface="Neo Sans Bold"/>
                <a:cs typeface="Neo Sans Bold"/>
                <a:sym typeface="Neo Sans Bold"/>
              </a:rPr>
              <a:t>METHODOLOGY</a:t>
            </a:r>
          </a:p>
        </p:txBody>
      </p:sp>
      <p:sp>
        <p:nvSpPr>
          <p:cNvPr id="10" name="TextBox 10"/>
          <p:cNvSpPr txBox="1"/>
          <p:nvPr/>
        </p:nvSpPr>
        <p:spPr>
          <a:xfrm>
            <a:off x="9351462" y="2787549"/>
            <a:ext cx="8549476" cy="2585323"/>
          </a:xfrm>
          <a:prstGeom prst="rect">
            <a:avLst/>
          </a:prstGeom>
        </p:spPr>
        <p:txBody>
          <a:bodyPr lIns="0" tIns="0" rIns="0" bIns="0" rtlCol="0" anchor="t">
            <a:spAutoFit/>
          </a:bodyPr>
          <a:lstStyle/>
          <a:p>
            <a:r>
              <a:rPr lang="en-US" sz="2800" b="1" dirty="0"/>
              <a:t>2. Web Application </a:t>
            </a:r>
          </a:p>
          <a:p>
            <a:r>
              <a:rPr lang="en-US" sz="2800" dirty="0"/>
              <a:t>A Flask-based web application provides a simple user interface for the project. This app allows a user to input a block of text, which is then sent to the backend. The backend uses the saved machine learning model to predict whether the text is spam or not.</a:t>
            </a:r>
          </a:p>
        </p:txBody>
      </p:sp>
      <p:sp>
        <p:nvSpPr>
          <p:cNvPr id="11" name="Freeform 11"/>
          <p:cNvSpPr/>
          <p:nvPr/>
        </p:nvSpPr>
        <p:spPr>
          <a:xfrm>
            <a:off x="-531234" y="8678624"/>
            <a:ext cx="4114800" cy="680812"/>
          </a:xfrm>
          <a:custGeom>
            <a:avLst/>
            <a:gdLst/>
            <a:ahLst/>
            <a:cxnLst/>
            <a:rect l="l" t="t" r="r" b="b"/>
            <a:pathLst>
              <a:path w="4114800" h="680812">
                <a:moveTo>
                  <a:pt x="0" y="0"/>
                </a:moveTo>
                <a:lnTo>
                  <a:pt x="4114800" y="0"/>
                </a:lnTo>
                <a:lnTo>
                  <a:pt x="4114800" y="680813"/>
                </a:lnTo>
                <a:lnTo>
                  <a:pt x="0" y="680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6090037">
            <a:off x="12892307" y="-274372"/>
            <a:ext cx="14861992" cy="10835743"/>
          </a:xfrm>
          <a:custGeom>
            <a:avLst/>
            <a:gdLst/>
            <a:ahLst/>
            <a:cxnLst/>
            <a:rect l="l" t="t" r="r" b="b"/>
            <a:pathLst>
              <a:path w="14861992" h="10835743">
                <a:moveTo>
                  <a:pt x="0" y="0"/>
                </a:moveTo>
                <a:lnTo>
                  <a:pt x="14861992" y="0"/>
                </a:lnTo>
                <a:lnTo>
                  <a:pt x="14861992" y="10835744"/>
                </a:lnTo>
                <a:lnTo>
                  <a:pt x="0" y="108357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895601" y="6674650"/>
            <a:ext cx="11068144" cy="2764539"/>
          </a:xfrm>
          <a:prstGeom prst="rect">
            <a:avLst/>
          </a:prstGeom>
        </p:spPr>
        <p:txBody>
          <a:bodyPr wrap="square" lIns="0" tIns="0" rIns="0" bIns="0" rtlCol="0" anchor="t">
            <a:spAutoFit/>
          </a:bodyPr>
          <a:lstStyle/>
          <a:p>
            <a:r>
              <a:rPr lang="en-US" sz="2800" b="1" dirty="0"/>
              <a:t>3. Data Visualization </a:t>
            </a:r>
          </a:p>
          <a:p>
            <a:r>
              <a:rPr lang="en-US" sz="2800" dirty="0"/>
              <a:t>An interactive Power BI dashboard is created to complement the application. This dashboard visualizes the key findings from the data analysis, helping users to explore the features that are most indicative of spam, such as word frequencies and capital letter usage.</a:t>
            </a:r>
          </a:p>
          <a:p>
            <a:pPr marL="0" lvl="0" indent="0" algn="just">
              <a:lnSpc>
                <a:spcPts val="5039"/>
              </a:lnSpc>
              <a:spcBef>
                <a:spcPct val="0"/>
              </a:spcBef>
            </a:pPr>
            <a:endParaRPr lang="en-US" sz="3599" dirty="0">
              <a:solidFill>
                <a:srgbClr val="FFFFFF"/>
              </a:solidFill>
              <a:latin typeface="Poppins"/>
              <a:ea typeface="Poppins"/>
              <a:cs typeface="Poppins"/>
              <a:sym typeface="Poppins"/>
            </a:endParaRPr>
          </a:p>
        </p:txBody>
      </p:sp>
      <p:sp>
        <p:nvSpPr>
          <p:cNvPr id="17" name="Rectangle 3">
            <a:extLst>
              <a:ext uri="{FF2B5EF4-FFF2-40B4-BE49-F238E27FC236}">
                <a16:creationId xmlns:a16="http://schemas.microsoft.com/office/drawing/2014/main" id="{259F3A8E-7A0C-2B41-8193-DCB9333322B9}"/>
              </a:ext>
            </a:extLst>
          </p:cNvPr>
          <p:cNvSpPr>
            <a:spLocks noChangeArrowheads="1"/>
          </p:cNvSpPr>
          <p:nvPr/>
        </p:nvSpPr>
        <p:spPr bwMode="auto">
          <a:xfrm>
            <a:off x="711518" y="2586210"/>
            <a:ext cx="684699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Abadi" panose="020B0604020104020204" pitchFamily="34" charset="0"/>
              </a:rPr>
              <a:t>Data Preparation and Modeling </a:t>
            </a:r>
          </a:p>
          <a:p>
            <a:pPr marR="0" lvl="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badi" panose="020B0604020104020204" pitchFamily="34" charset="0"/>
              </a:rPr>
              <a:t>The project uses Python scripts to first prepare the </a:t>
            </a:r>
            <a:r>
              <a:rPr kumimoji="0" lang="en-US" altLang="en-US" sz="2400" b="0" i="0" u="none" strike="noStrike" cap="none" normalizeH="0" baseline="0" dirty="0" err="1">
                <a:ln>
                  <a:noFill/>
                </a:ln>
                <a:solidFill>
                  <a:schemeClr val="tx1"/>
                </a:solidFill>
                <a:effectLst/>
                <a:latin typeface="Arial Unicode MS"/>
              </a:rPr>
              <a:t>spambase</a:t>
            </a:r>
            <a:r>
              <a:rPr kumimoji="0" lang="en-US" altLang="en-US" sz="2400" b="0" i="0" u="none" strike="noStrike" cap="none" normalizeH="0" baseline="0" dirty="0">
                <a:ln>
                  <a:noFill/>
                </a:ln>
                <a:solidFill>
                  <a:schemeClr val="tx1"/>
                </a:solidFill>
                <a:effectLst/>
              </a:rPr>
              <a:t> dataset. A </a:t>
            </a:r>
            <a:r>
              <a:rPr kumimoji="0" lang="en-US" altLang="en-US" sz="2400" b="1" i="0" u="none" strike="noStrike" cap="none" normalizeH="0" baseline="0" dirty="0">
                <a:ln>
                  <a:noFill/>
                </a:ln>
                <a:solidFill>
                  <a:schemeClr val="tx1"/>
                </a:solidFill>
                <a:effectLst/>
                <a:latin typeface="Abadi" panose="020B0604020104020204" pitchFamily="34" charset="0"/>
              </a:rPr>
              <a:t>Logistic Regression</a:t>
            </a:r>
            <a:r>
              <a:rPr kumimoji="0" lang="en-US" altLang="en-US" sz="2400" b="0" i="0" u="none" strike="noStrike" cap="none" normalizeH="0" baseline="0" dirty="0">
                <a:ln>
                  <a:noFill/>
                </a:ln>
                <a:solidFill>
                  <a:schemeClr val="tx1"/>
                </a:solidFill>
                <a:effectLst/>
                <a:latin typeface="Abadi" panose="020B0604020104020204" pitchFamily="34" charset="0"/>
              </a:rPr>
              <a:t> model is then trained on this data. To ensure the model works correctly, a </a:t>
            </a:r>
            <a:r>
              <a:rPr kumimoji="0" lang="en-US" altLang="en-US" sz="2400" b="1" i="0" u="none" strike="noStrike" cap="none" normalizeH="0" baseline="0" dirty="0" err="1">
                <a:ln>
                  <a:noFill/>
                </a:ln>
                <a:solidFill>
                  <a:schemeClr val="tx1"/>
                </a:solidFill>
                <a:effectLst/>
                <a:latin typeface="Abadi" panose="020B0604020104020204" pitchFamily="34" charset="0"/>
              </a:rPr>
              <a:t>MinMaxScaler</a:t>
            </a:r>
            <a:r>
              <a:rPr kumimoji="0" lang="en-US" altLang="en-US" sz="2400" b="0" i="0" u="none" strike="noStrike" cap="none" normalizeH="0" baseline="0" dirty="0">
                <a:ln>
                  <a:noFill/>
                </a:ln>
                <a:solidFill>
                  <a:schemeClr val="tx1"/>
                </a:solidFill>
                <a:effectLst/>
                <a:latin typeface="Abadi" panose="020B0604020104020204" pitchFamily="34" charset="0"/>
              </a:rPr>
              <a:t> is used to normalize the data before training. Both the trained model and the scaler are saved using </a:t>
            </a:r>
            <a:r>
              <a:rPr kumimoji="0" lang="en-US" altLang="en-US" sz="2400" b="0" i="0" u="none" strike="noStrike" cap="none" normalizeH="0" baseline="0" dirty="0" err="1">
                <a:ln>
                  <a:noFill/>
                </a:ln>
                <a:solidFill>
                  <a:schemeClr val="tx1"/>
                </a:solidFill>
                <a:effectLst/>
                <a:latin typeface="Arial Unicode MS"/>
              </a:rPr>
              <a:t>joblib</a:t>
            </a:r>
            <a:r>
              <a:rPr kumimoji="0" lang="en-US" altLang="en-US" sz="2400" b="0" i="0" u="none" strike="noStrike" cap="none" normalizeH="0" baseline="0" dirty="0">
                <a:ln>
                  <a:noFill/>
                </a:ln>
                <a:solidFill>
                  <a:schemeClr val="tx1"/>
                </a:solidFill>
                <a:effectLst/>
              </a:rPr>
              <a:t> so they can be easily used by the web application</a:t>
            </a:r>
            <a:r>
              <a:rPr kumimoji="0" lang="en-US" altLang="en-US" sz="12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badi" panose="020B0604020104020204" pitchFamily="34" charset="0"/>
            </a:endParaRPr>
          </a:p>
        </p:txBody>
      </p:sp>
      <p:sp>
        <p:nvSpPr>
          <p:cNvPr id="18" name="Rectangle 4">
            <a:extLst>
              <a:ext uri="{FF2B5EF4-FFF2-40B4-BE49-F238E27FC236}">
                <a16:creationId xmlns:a16="http://schemas.microsoft.com/office/drawing/2014/main" id="{5A6D7437-6727-2603-D4FD-B9FB13A3C9B2}"/>
              </a:ext>
            </a:extLst>
          </p:cNvPr>
          <p:cNvSpPr>
            <a:spLocks noChangeArrowheads="1"/>
          </p:cNvSpPr>
          <p:nvPr/>
        </p:nvSpPr>
        <p:spPr bwMode="auto">
          <a:xfrm>
            <a:off x="0" y="90101"/>
            <a:ext cx="2231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badi" panose="020B06040201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0" y="0"/>
                  </a:moveTo>
                  <a:lnTo>
                    <a:pt x="2833290" y="0"/>
                  </a:lnTo>
                  <a:lnTo>
                    <a:pt x="2833290" y="1593725"/>
                  </a:lnTo>
                  <a:lnTo>
                    <a:pt x="0" y="1593725"/>
                  </a:lnTo>
                  <a:close/>
                </a:path>
              </a:pathLst>
            </a:custGeom>
            <a:blipFill>
              <a:blip r:embed="rId2"/>
              <a:stretch>
                <a:fillRect/>
              </a:stretch>
            </a:blipFill>
          </p:spPr>
        </p:sp>
      </p:grpSp>
      <p:grpSp>
        <p:nvGrpSpPr>
          <p:cNvPr id="4" name="Group 4"/>
          <p:cNvGrpSpPr/>
          <p:nvPr/>
        </p:nvGrpSpPr>
        <p:grpSpPr>
          <a:xfrm>
            <a:off x="0" y="-142875"/>
            <a:ext cx="18288000" cy="10325100"/>
            <a:chOff x="0" y="0"/>
            <a:chExt cx="4816593" cy="2719368"/>
          </a:xfrm>
        </p:grpSpPr>
        <p:sp>
          <p:nvSpPr>
            <p:cNvPr id="5" name="Freeform 5"/>
            <p:cNvSpPr/>
            <p:nvPr/>
          </p:nvSpPr>
          <p:spPr>
            <a:xfrm>
              <a:off x="0" y="0"/>
              <a:ext cx="4816592" cy="2719368"/>
            </a:xfrm>
            <a:custGeom>
              <a:avLst/>
              <a:gdLst/>
              <a:ahLst/>
              <a:cxnLst/>
              <a:rect l="l" t="t" r="r" b="b"/>
              <a:pathLst>
                <a:path w="4816592" h="2719368">
                  <a:moveTo>
                    <a:pt x="0" y="0"/>
                  </a:moveTo>
                  <a:lnTo>
                    <a:pt x="4816592" y="0"/>
                  </a:lnTo>
                  <a:lnTo>
                    <a:pt x="4816592" y="2719368"/>
                  </a:lnTo>
                  <a:lnTo>
                    <a:pt x="0" y="2719368"/>
                  </a:lnTo>
                  <a:close/>
                </a:path>
              </a:pathLst>
            </a:custGeom>
            <a:gradFill rotWithShape="1">
              <a:gsLst>
                <a:gs pos="0">
                  <a:srgbClr val="00E0FF">
                    <a:alpha val="55000"/>
                  </a:srgbClr>
                </a:gs>
                <a:gs pos="100000">
                  <a:srgbClr val="1E53A0">
                    <a:alpha val="55000"/>
                  </a:srgbClr>
                </a:gs>
              </a:gsLst>
              <a:path path="circle">
                <a:fillToRect l="50000" t="50000" r="50000" b="50000"/>
              </a:path>
            </a:gradFill>
          </p:spPr>
        </p:sp>
        <p:sp>
          <p:nvSpPr>
            <p:cNvPr id="6" name="TextBox 6"/>
            <p:cNvSpPr txBox="1"/>
            <p:nvPr/>
          </p:nvSpPr>
          <p:spPr>
            <a:xfrm>
              <a:off x="0" y="-66675"/>
              <a:ext cx="4816593" cy="2786043"/>
            </a:xfrm>
            <a:prstGeom prst="rect">
              <a:avLst/>
            </a:prstGeom>
          </p:spPr>
          <p:txBody>
            <a:bodyPr lIns="50800" tIns="50800" rIns="50800" bIns="50800" rtlCol="0" anchor="ctr"/>
            <a:lstStyle/>
            <a:p>
              <a:pPr algn="ctr">
                <a:lnSpc>
                  <a:spcPts val="3392"/>
                </a:lnSpc>
              </a:pPr>
              <a:endParaRPr/>
            </a:p>
          </p:txBody>
        </p:sp>
      </p:grpSp>
      <p:grpSp>
        <p:nvGrpSpPr>
          <p:cNvPr id="7" name="Group 7"/>
          <p:cNvGrpSpPr/>
          <p:nvPr/>
        </p:nvGrpSpPr>
        <p:grpSpPr>
          <a:xfrm>
            <a:off x="15513352" y="667880"/>
            <a:ext cx="1919429" cy="566532"/>
            <a:chOff x="0" y="0"/>
            <a:chExt cx="505529" cy="149210"/>
          </a:xfrm>
        </p:grpSpPr>
        <p:sp>
          <p:nvSpPr>
            <p:cNvPr id="8" name="Freeform 8"/>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9" name="TextBox 9"/>
            <p:cNvSpPr txBox="1"/>
            <p:nvPr/>
          </p:nvSpPr>
          <p:spPr>
            <a:xfrm>
              <a:off x="0" y="-57150"/>
              <a:ext cx="505529" cy="20636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762422" y="735562"/>
            <a:ext cx="1421291" cy="358775"/>
          </a:xfrm>
          <a:prstGeom prst="rect">
            <a:avLst/>
          </a:prstGeom>
        </p:spPr>
        <p:txBody>
          <a:bodyPr lIns="0" tIns="0" rIns="0" bIns="0" rtlCol="0" anchor="t">
            <a:spAutoFit/>
          </a:bodyPr>
          <a:lstStyle/>
          <a:p>
            <a:pPr algn="ctr">
              <a:lnSpc>
                <a:spcPts val="2799"/>
              </a:lnSpc>
              <a:spcBef>
                <a:spcPct val="0"/>
              </a:spcBef>
            </a:pPr>
            <a:r>
              <a:rPr lang="en-US" sz="1999" b="1" spc="3">
                <a:solidFill>
                  <a:srgbClr val="004AAD"/>
                </a:solidFill>
                <a:latin typeface="Poppins Bold"/>
                <a:ea typeface="Poppins Bold"/>
                <a:cs typeface="Poppins Bold"/>
                <a:sym typeface="Poppins Bold"/>
              </a:rPr>
              <a:t>Page 05</a:t>
            </a:r>
          </a:p>
        </p:txBody>
      </p:sp>
      <p:sp>
        <p:nvSpPr>
          <p:cNvPr id="11" name="TextBox 11"/>
          <p:cNvSpPr txBox="1"/>
          <p:nvPr/>
        </p:nvSpPr>
        <p:spPr>
          <a:xfrm>
            <a:off x="-1294152" y="436506"/>
            <a:ext cx="12652465" cy="814838"/>
          </a:xfrm>
          <a:prstGeom prst="rect">
            <a:avLst/>
          </a:prstGeom>
        </p:spPr>
        <p:txBody>
          <a:bodyPr lIns="0" tIns="0" rIns="0" bIns="0" rtlCol="0" anchor="t">
            <a:spAutoFit/>
          </a:bodyPr>
          <a:lstStyle/>
          <a:p>
            <a:pPr algn="ctr">
              <a:lnSpc>
                <a:spcPts val="5420"/>
              </a:lnSpc>
            </a:pPr>
            <a:r>
              <a:rPr lang="en-US" sz="4517" b="1" dirty="0">
                <a:solidFill>
                  <a:srgbClr val="FFFFFF"/>
                </a:solidFill>
                <a:latin typeface="Neo Sans Bold"/>
                <a:ea typeface="Neo Sans Bold"/>
                <a:cs typeface="Neo Sans Bold"/>
                <a:sym typeface="Neo Sans Bold"/>
              </a:rPr>
              <a:t>Solutions brought by this project </a:t>
            </a:r>
          </a:p>
          <a:p>
            <a:pPr algn="ctr">
              <a:lnSpc>
                <a:spcPts val="43"/>
              </a:lnSpc>
            </a:pPr>
            <a:endParaRPr lang="en-US" sz="4517" b="1" dirty="0">
              <a:solidFill>
                <a:srgbClr val="FFFFFF"/>
              </a:solidFill>
              <a:latin typeface="Neo Sans Bold"/>
              <a:ea typeface="Neo Sans Bold"/>
              <a:cs typeface="Neo Sans Bold"/>
              <a:sym typeface="Neo Sans Bold"/>
            </a:endParaRPr>
          </a:p>
        </p:txBody>
      </p:sp>
      <p:sp>
        <p:nvSpPr>
          <p:cNvPr id="13" name="TextBox 13"/>
          <p:cNvSpPr txBox="1"/>
          <p:nvPr/>
        </p:nvSpPr>
        <p:spPr>
          <a:xfrm>
            <a:off x="548818" y="4689271"/>
            <a:ext cx="16634895" cy="2532103"/>
          </a:xfrm>
          <a:prstGeom prst="rect">
            <a:avLst/>
          </a:prstGeom>
        </p:spPr>
        <p:txBody>
          <a:bodyPr wrap="square" lIns="0" tIns="0" rIns="0" bIns="0" rtlCol="0" anchor="t">
            <a:spAutoFit/>
          </a:bodyPr>
          <a:lstStyle/>
          <a:p>
            <a:pPr marL="777232" lvl="1" indent="-388616" algn="ctr">
              <a:lnSpc>
                <a:spcPts val="5039"/>
              </a:lnSpc>
              <a:buFont typeface="Arial"/>
              <a:buChar char="•"/>
            </a:pPr>
            <a:r>
              <a:rPr lang="en-US" sz="3600" b="1" dirty="0"/>
              <a:t>Data-Driven Insights</a:t>
            </a:r>
            <a:r>
              <a:rPr lang="en-US" sz="3600" dirty="0"/>
              <a:t>: It uses data analysis to uncover the specific characteristics that make an email spam. By visualizing these patterns in a Power BI dashboard, the project helps people understand </a:t>
            </a:r>
            <a:r>
              <a:rPr lang="en-US" sz="3600" i="1" dirty="0"/>
              <a:t>why</a:t>
            </a:r>
            <a:r>
              <a:rPr lang="en-US" sz="3600" dirty="0"/>
              <a:t> certain emails are flagged. This goes beyond a simple "yes/no" answer and provides valuable knowledge.</a:t>
            </a:r>
            <a:endParaRPr lang="en-US" sz="3599" dirty="0">
              <a:solidFill>
                <a:srgbClr val="FFFFFF"/>
              </a:solidFill>
              <a:latin typeface="Poppins"/>
              <a:ea typeface="Poppins"/>
              <a:cs typeface="Poppins"/>
              <a:sym typeface="Poppins"/>
            </a:endParaRPr>
          </a:p>
        </p:txBody>
      </p:sp>
      <p:sp>
        <p:nvSpPr>
          <p:cNvPr id="14" name="Freeform 14"/>
          <p:cNvSpPr/>
          <p:nvPr/>
        </p:nvSpPr>
        <p:spPr>
          <a:xfrm flipH="1">
            <a:off x="-4" y="8840120"/>
            <a:ext cx="10011099" cy="1474362"/>
          </a:xfrm>
          <a:custGeom>
            <a:avLst/>
            <a:gdLst/>
            <a:ahLst/>
            <a:cxnLst/>
            <a:rect l="l" t="t" r="r" b="b"/>
            <a:pathLst>
              <a:path w="10011099" h="1474362">
                <a:moveTo>
                  <a:pt x="10011099" y="0"/>
                </a:moveTo>
                <a:lnTo>
                  <a:pt x="0" y="0"/>
                </a:lnTo>
                <a:lnTo>
                  <a:pt x="0" y="1474362"/>
                </a:lnTo>
                <a:lnTo>
                  <a:pt x="10011099" y="1474362"/>
                </a:lnTo>
                <a:lnTo>
                  <a:pt x="1001109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6445378" y="9070861"/>
            <a:ext cx="132088" cy="1320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grpSp>
        <p:nvGrpSpPr>
          <p:cNvPr id="18" name="Group 18"/>
          <p:cNvGrpSpPr/>
          <p:nvPr/>
        </p:nvGrpSpPr>
        <p:grpSpPr>
          <a:xfrm>
            <a:off x="6976192" y="9230987"/>
            <a:ext cx="132088" cy="13208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21" name="Freeform 21"/>
          <p:cNvSpPr/>
          <p:nvPr/>
        </p:nvSpPr>
        <p:spPr>
          <a:xfrm flipV="1">
            <a:off x="855219" y="1108153"/>
            <a:ext cx="10011099" cy="1474362"/>
          </a:xfrm>
          <a:custGeom>
            <a:avLst/>
            <a:gdLst/>
            <a:ahLst/>
            <a:cxnLst/>
            <a:rect l="l" t="t" r="r" b="b"/>
            <a:pathLst>
              <a:path w="10011099" h="1474362">
                <a:moveTo>
                  <a:pt x="0" y="1474362"/>
                </a:moveTo>
                <a:lnTo>
                  <a:pt x="10011099" y="1474362"/>
                </a:lnTo>
                <a:lnTo>
                  <a:pt x="10011099" y="0"/>
                </a:lnTo>
                <a:lnTo>
                  <a:pt x="0" y="0"/>
                </a:lnTo>
                <a:lnTo>
                  <a:pt x="0" y="1474362"/>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2" name="Group 22"/>
          <p:cNvGrpSpPr/>
          <p:nvPr/>
        </p:nvGrpSpPr>
        <p:grpSpPr>
          <a:xfrm>
            <a:off x="14117686" y="2391514"/>
            <a:ext cx="132088" cy="1320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grpSp>
        <p:nvGrpSpPr>
          <p:cNvPr id="25" name="Group 25"/>
          <p:cNvGrpSpPr/>
          <p:nvPr/>
        </p:nvGrpSpPr>
        <p:grpSpPr>
          <a:xfrm>
            <a:off x="14666464" y="2552057"/>
            <a:ext cx="132088" cy="13208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28" name="TextBox 28"/>
          <p:cNvSpPr txBox="1"/>
          <p:nvPr/>
        </p:nvSpPr>
        <p:spPr>
          <a:xfrm>
            <a:off x="548818" y="2616833"/>
            <a:ext cx="14614982" cy="1855636"/>
          </a:xfrm>
          <a:prstGeom prst="rect">
            <a:avLst/>
          </a:prstGeom>
        </p:spPr>
        <p:txBody>
          <a:bodyPr wrap="square" lIns="0" tIns="0" rIns="0" bIns="0" rtlCol="0" anchor="t">
            <a:spAutoFit/>
          </a:bodyPr>
          <a:lstStyle/>
          <a:p>
            <a:pPr marL="755642" lvl="1" indent="-377821" algn="ctr">
              <a:lnSpc>
                <a:spcPts val="4899"/>
              </a:lnSpc>
              <a:buFont typeface="Arial"/>
              <a:buChar char="•"/>
            </a:pPr>
            <a:r>
              <a:rPr lang="en-US" sz="3600" b="1" dirty="0"/>
              <a:t>A Predictive Tool</a:t>
            </a:r>
            <a:r>
              <a:rPr lang="en-US" sz="3600" dirty="0"/>
              <a:t>: The project offers a functional web application that can instantly classify a piece of text as either "spam" or "not spam." This provides a real-world utility for a common problem.</a:t>
            </a:r>
            <a:endParaRPr lang="en-US" sz="3499" dirty="0">
              <a:solidFill>
                <a:srgbClr val="FFFFFF"/>
              </a:solidFill>
              <a:latin typeface="Poppins"/>
              <a:ea typeface="Poppins"/>
              <a:cs typeface="Poppins"/>
              <a:sym typeface="Poppins"/>
            </a:endParaRPr>
          </a:p>
        </p:txBody>
      </p:sp>
      <p:sp>
        <p:nvSpPr>
          <p:cNvPr id="29" name="TextBox 29"/>
          <p:cNvSpPr txBox="1"/>
          <p:nvPr/>
        </p:nvSpPr>
        <p:spPr>
          <a:xfrm>
            <a:off x="659430" y="7419390"/>
            <a:ext cx="16634895" cy="1700402"/>
          </a:xfrm>
          <a:prstGeom prst="rect">
            <a:avLst/>
          </a:prstGeom>
        </p:spPr>
        <p:txBody>
          <a:bodyPr wrap="square" lIns="0" tIns="0" rIns="0" bIns="0" rtlCol="0" anchor="t">
            <a:spAutoFit/>
          </a:bodyPr>
          <a:lstStyle/>
          <a:p>
            <a:pPr marL="690874" lvl="1" indent="-345437" algn="ctr">
              <a:lnSpc>
                <a:spcPts val="4479"/>
              </a:lnSpc>
              <a:buFont typeface="Arial"/>
              <a:buChar char="•"/>
            </a:pPr>
            <a:r>
              <a:rPr lang="en-US" sz="3200" b="1" dirty="0"/>
              <a:t>A Reusable Framework</a:t>
            </a:r>
            <a:r>
              <a:rPr lang="en-US" sz="3200" dirty="0"/>
              <a:t>: The methodology involves training and saving a machine learning model. This means the core logic can be easily integrated into other applications or updated with new data in the future, making the solution both robust and scalable.</a:t>
            </a:r>
            <a:endParaRPr lang="en-US" sz="3199" dirty="0">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5513352" y="667880"/>
            <a:ext cx="1919429" cy="566532"/>
            <a:chOff x="0" y="0"/>
            <a:chExt cx="505529" cy="149210"/>
          </a:xfrm>
        </p:grpSpPr>
        <p:sp>
          <p:nvSpPr>
            <p:cNvPr id="3" name="Freeform 3"/>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4" name="TextBox 4"/>
            <p:cNvSpPr txBox="1"/>
            <p:nvPr/>
          </p:nvSpPr>
          <p:spPr>
            <a:xfrm>
              <a:off x="0" y="-57150"/>
              <a:ext cx="505529" cy="20636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7916493"/>
            <a:ext cx="18288000" cy="2370507"/>
          </a:xfrm>
          <a:custGeom>
            <a:avLst/>
            <a:gdLst/>
            <a:ahLst/>
            <a:cxnLst/>
            <a:rect l="l" t="t" r="r" b="b"/>
            <a:pathLst>
              <a:path w="18288000" h="2370507">
                <a:moveTo>
                  <a:pt x="0" y="0"/>
                </a:moveTo>
                <a:lnTo>
                  <a:pt x="18288000" y="0"/>
                </a:lnTo>
                <a:lnTo>
                  <a:pt x="18288000" y="2370507"/>
                </a:lnTo>
                <a:lnTo>
                  <a:pt x="0" y="2370507"/>
                </a:lnTo>
                <a:lnTo>
                  <a:pt x="0" y="0"/>
                </a:lnTo>
                <a:close/>
              </a:path>
            </a:pathLst>
          </a:custGeom>
          <a:blipFill>
            <a:blip r:embed="rId2">
              <a:extLst>
                <a:ext uri="{96DAC541-7B7A-43D3-8B79-37D633B846F1}">
                  <asvg:svgBlip xmlns:asvg="http://schemas.microsoft.com/office/drawing/2016/SVG/main" r:embed="rId3"/>
                </a:ext>
              </a:extLst>
            </a:blip>
            <a:stretch>
              <a:fillRect b="-222463"/>
            </a:stretch>
          </a:blipFill>
        </p:spPr>
      </p:sp>
      <p:sp>
        <p:nvSpPr>
          <p:cNvPr id="6" name="Freeform 6"/>
          <p:cNvSpPr/>
          <p:nvPr/>
        </p:nvSpPr>
        <p:spPr>
          <a:xfrm>
            <a:off x="1520186" y="2069194"/>
            <a:ext cx="5742151" cy="5637748"/>
          </a:xfrm>
          <a:custGeom>
            <a:avLst/>
            <a:gdLst/>
            <a:ahLst/>
            <a:cxnLst/>
            <a:rect l="l" t="t" r="r" b="b"/>
            <a:pathLst>
              <a:path w="5742151" h="5637748">
                <a:moveTo>
                  <a:pt x="0" y="0"/>
                </a:moveTo>
                <a:lnTo>
                  <a:pt x="5742151" y="0"/>
                </a:lnTo>
                <a:lnTo>
                  <a:pt x="5742151" y="5637749"/>
                </a:lnTo>
                <a:lnTo>
                  <a:pt x="0" y="5637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2067340" y="2492024"/>
            <a:ext cx="4689772" cy="468977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303" r="-48925"/>
              </a:stretch>
            </a:blipFill>
          </p:spPr>
        </p:sp>
      </p:grpSp>
      <p:sp>
        <p:nvSpPr>
          <p:cNvPr id="9" name="TextBox 9"/>
          <p:cNvSpPr txBox="1"/>
          <p:nvPr/>
        </p:nvSpPr>
        <p:spPr>
          <a:xfrm>
            <a:off x="15762422" y="735562"/>
            <a:ext cx="1421291" cy="341055"/>
          </a:xfrm>
          <a:prstGeom prst="rect">
            <a:avLst/>
          </a:prstGeom>
        </p:spPr>
        <p:txBody>
          <a:bodyPr lIns="0" tIns="0" rIns="0" bIns="0" rtlCol="0" anchor="t">
            <a:spAutoFit/>
          </a:bodyPr>
          <a:lstStyle/>
          <a:p>
            <a:pPr algn="ctr">
              <a:lnSpc>
                <a:spcPts val="2799"/>
              </a:lnSpc>
              <a:spcBef>
                <a:spcPct val="0"/>
              </a:spcBef>
            </a:pPr>
            <a:r>
              <a:rPr lang="en-US" sz="1999" b="1" spc="3" dirty="0">
                <a:solidFill>
                  <a:srgbClr val="004286"/>
                </a:solidFill>
                <a:latin typeface="Poppins Bold"/>
                <a:ea typeface="Poppins Bold"/>
                <a:cs typeface="Poppins Bold"/>
                <a:sym typeface="Poppins Bold"/>
              </a:rPr>
              <a:t>Page 06</a:t>
            </a:r>
          </a:p>
        </p:txBody>
      </p:sp>
      <p:sp>
        <p:nvSpPr>
          <p:cNvPr id="10" name="TextBox 10"/>
          <p:cNvSpPr txBox="1"/>
          <p:nvPr/>
        </p:nvSpPr>
        <p:spPr>
          <a:xfrm>
            <a:off x="6447681" y="337100"/>
            <a:ext cx="2143254" cy="815975"/>
          </a:xfrm>
          <a:prstGeom prst="rect">
            <a:avLst/>
          </a:prstGeom>
        </p:spPr>
        <p:txBody>
          <a:bodyPr lIns="0" tIns="0" rIns="0" bIns="0" rtlCol="0" anchor="t">
            <a:spAutoFit/>
          </a:bodyPr>
          <a:lstStyle/>
          <a:p>
            <a:pPr algn="l">
              <a:lnSpc>
                <a:spcPts val="5636"/>
              </a:lnSpc>
            </a:pPr>
            <a:r>
              <a:rPr lang="en-US" sz="4697" b="1">
                <a:solidFill>
                  <a:srgbClr val="FFFFFF"/>
                </a:solidFill>
                <a:latin typeface="Neo Sans Bold"/>
                <a:ea typeface="Neo Sans Bold"/>
                <a:cs typeface="Neo Sans Bold"/>
                <a:sym typeface="Neo Sans Bold"/>
              </a:rPr>
              <a:t>KEY</a:t>
            </a:r>
          </a:p>
        </p:txBody>
      </p:sp>
      <p:sp>
        <p:nvSpPr>
          <p:cNvPr id="11" name="TextBox 11"/>
          <p:cNvSpPr txBox="1"/>
          <p:nvPr/>
        </p:nvSpPr>
        <p:spPr>
          <a:xfrm>
            <a:off x="7519308" y="591680"/>
            <a:ext cx="9153869" cy="746125"/>
          </a:xfrm>
          <a:prstGeom prst="rect">
            <a:avLst/>
          </a:prstGeom>
        </p:spPr>
        <p:txBody>
          <a:bodyPr lIns="0" tIns="0" rIns="0" bIns="0" rtlCol="0" anchor="t">
            <a:spAutoFit/>
          </a:bodyPr>
          <a:lstStyle/>
          <a:p>
            <a:pPr algn="l">
              <a:lnSpc>
                <a:spcPts val="5192"/>
              </a:lnSpc>
            </a:pPr>
            <a:r>
              <a:rPr lang="en-US" sz="4327" b="1">
                <a:solidFill>
                  <a:srgbClr val="00FFFF"/>
                </a:solidFill>
                <a:latin typeface="Neo Sans Bold"/>
                <a:ea typeface="Neo Sans Bold"/>
                <a:cs typeface="Neo Sans Bold"/>
                <a:sym typeface="Neo Sans Bold"/>
              </a:rPr>
              <a:t>INSIGHTS</a:t>
            </a:r>
          </a:p>
        </p:txBody>
      </p:sp>
      <p:sp>
        <p:nvSpPr>
          <p:cNvPr id="17" name="Rectangle 1">
            <a:extLst>
              <a:ext uri="{FF2B5EF4-FFF2-40B4-BE49-F238E27FC236}">
                <a16:creationId xmlns:a16="http://schemas.microsoft.com/office/drawing/2014/main" id="{9FEE08EA-F6C7-2433-7DFE-23DD2419FB0E}"/>
              </a:ext>
            </a:extLst>
          </p:cNvPr>
          <p:cNvSpPr>
            <a:spLocks noChangeArrowheads="1"/>
          </p:cNvSpPr>
          <p:nvPr/>
        </p:nvSpPr>
        <p:spPr bwMode="auto">
          <a:xfrm>
            <a:off x="8168557" y="2468714"/>
            <a:ext cx="950798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badi" panose="020B0604020104020204" pitchFamily="34" charset="0"/>
              </a:rPr>
              <a:t>S</a:t>
            </a:r>
            <a:r>
              <a:rPr kumimoji="0" lang="en-US" altLang="en-US" sz="2800" b="1" i="0" u="none" strike="noStrike" cap="none" normalizeH="0" baseline="0" dirty="0">
                <a:ln>
                  <a:noFill/>
                </a:ln>
                <a:solidFill>
                  <a:schemeClr val="tx1"/>
                </a:solidFill>
                <a:effectLst/>
                <a:latin typeface="Abadi" panose="020B0604020104020204" pitchFamily="34" charset="0"/>
              </a:rPr>
              <a:t>pam Keywords</a:t>
            </a:r>
            <a:r>
              <a:rPr kumimoji="0" lang="en-US" altLang="en-US" sz="2800" b="0" i="0" u="none" strike="noStrike" cap="none" normalizeH="0" baseline="0" dirty="0">
                <a:ln>
                  <a:noFill/>
                </a:ln>
                <a:solidFill>
                  <a:schemeClr val="tx1"/>
                </a:solidFill>
                <a:effectLst/>
                <a:latin typeface="Abadi" panose="020B0604020104020204" pitchFamily="34" charset="0"/>
              </a:rPr>
              <a:t>: Spam emails have a significantly higher frequency of specific words like </a:t>
            </a:r>
            <a:r>
              <a:rPr kumimoji="0" lang="en-US" altLang="en-US" sz="2800" b="1" i="0" u="none" strike="noStrike" cap="none" normalizeH="0" baseline="0" dirty="0">
                <a:ln>
                  <a:noFill/>
                </a:ln>
                <a:solidFill>
                  <a:schemeClr val="tx1"/>
                </a:solidFill>
                <a:effectLst/>
                <a:latin typeface="Arial Unicode MS"/>
              </a:rPr>
              <a:t>free</a:t>
            </a:r>
            <a:r>
              <a:rPr kumimoji="0" lang="en-US" altLang="en-US" sz="2800" b="0" i="0" u="none" strike="noStrike" cap="none" normalizeH="0" baseline="0" dirty="0">
                <a:ln>
                  <a:noFill/>
                </a:ln>
                <a:solidFill>
                  <a:schemeClr val="tx1"/>
                </a:solidFill>
                <a:effectLst/>
              </a:rPr>
              <a:t>, </a:t>
            </a:r>
            <a:r>
              <a:rPr kumimoji="0" lang="en-US" altLang="en-US" sz="2800" b="1" i="0" u="none" strike="noStrike" cap="none" normalizeH="0" baseline="0" dirty="0">
                <a:ln>
                  <a:noFill/>
                </a:ln>
                <a:solidFill>
                  <a:schemeClr val="tx1"/>
                </a:solidFill>
                <a:effectLst/>
                <a:latin typeface="Arial Unicode MS"/>
              </a:rPr>
              <a:t>money</a:t>
            </a:r>
            <a:r>
              <a:rPr kumimoji="0" lang="en-US" altLang="en-US" sz="2800" b="0" i="0" u="none" strike="noStrike" cap="none" normalizeH="0" baseline="0" dirty="0">
                <a:ln>
                  <a:noFill/>
                </a:ln>
                <a:solidFill>
                  <a:schemeClr val="tx1"/>
                </a:solidFill>
                <a:effectLst/>
              </a:rPr>
              <a:t>, and </a:t>
            </a:r>
            <a:r>
              <a:rPr kumimoji="0" lang="en-US" altLang="en-US" sz="2800" b="1" i="0" u="none" strike="noStrike" cap="none" normalizeH="0" baseline="0" dirty="0">
                <a:ln>
                  <a:noFill/>
                </a:ln>
                <a:solidFill>
                  <a:schemeClr val="tx1"/>
                </a:solidFill>
                <a:effectLst/>
                <a:latin typeface="Arial Unicode MS"/>
              </a:rPr>
              <a:t>credit</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badi" panose="020B0604020104020204" pitchFamily="34" charset="0"/>
            </a:endParaRPr>
          </a:p>
        </p:txBody>
      </p:sp>
      <p:sp>
        <p:nvSpPr>
          <p:cNvPr id="18" name="Rectangle 2">
            <a:extLst>
              <a:ext uri="{FF2B5EF4-FFF2-40B4-BE49-F238E27FC236}">
                <a16:creationId xmlns:a16="http://schemas.microsoft.com/office/drawing/2014/main" id="{4A0F975F-BAE3-387D-68BD-45B2FEF57D0C}"/>
              </a:ext>
            </a:extLst>
          </p:cNvPr>
          <p:cNvSpPr>
            <a:spLocks noChangeArrowheads="1"/>
          </p:cNvSpPr>
          <p:nvPr/>
        </p:nvSpPr>
        <p:spPr bwMode="auto">
          <a:xfrm>
            <a:off x="8168557" y="4657123"/>
            <a:ext cx="959133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badi" panose="020B0604020104020204" pitchFamily="34" charset="0"/>
              </a:rPr>
              <a:t>Punctuation</a:t>
            </a:r>
            <a:r>
              <a:rPr kumimoji="0" lang="en-US" altLang="en-US" sz="2800" b="0" i="0" u="none" strike="noStrike" cap="none" normalizeH="0" baseline="0" dirty="0">
                <a:ln>
                  <a:noFill/>
                </a:ln>
                <a:solidFill>
                  <a:schemeClr val="tx1"/>
                </a:solidFill>
                <a:effectLst/>
                <a:latin typeface="Abadi" panose="020B0604020104020204" pitchFamily="34" charset="0"/>
              </a:rPr>
              <a:t>: The characters </a:t>
            </a:r>
            <a:r>
              <a:rPr kumimoji="0" lang="en-US" altLang="en-US" sz="2800" b="1" i="0" u="none" strike="noStrike" cap="none" normalizeH="0" baseline="0" dirty="0">
                <a:ln>
                  <a:noFill/>
                </a:ln>
                <a:solidFill>
                  <a:schemeClr val="tx1"/>
                </a:solidFill>
                <a:effectLst/>
                <a:latin typeface="Arial Unicode MS"/>
              </a:rPr>
              <a:t>$</a:t>
            </a:r>
            <a:r>
              <a:rPr kumimoji="0" lang="en-US" altLang="en-US" sz="2800" b="0" i="0" u="none" strike="noStrike" cap="none" normalizeH="0" baseline="0" dirty="0">
                <a:ln>
                  <a:noFill/>
                </a:ln>
                <a:solidFill>
                  <a:schemeClr val="tx1"/>
                </a:solidFill>
                <a:effectLst/>
              </a:rPr>
              <a:t> and </a:t>
            </a:r>
            <a:r>
              <a:rPr kumimoji="0" lang="en-US" altLang="en-US" sz="2800" b="1" i="0" u="none" strike="noStrike" cap="none" normalizeH="0" baseline="0" dirty="0">
                <a:ln>
                  <a:noFill/>
                </a:ln>
                <a:solidFill>
                  <a:schemeClr val="tx1"/>
                </a:solidFill>
                <a:effectLst/>
                <a:latin typeface="Arial Unicode MS"/>
              </a:rPr>
              <a:t>!</a:t>
            </a:r>
            <a:r>
              <a:rPr kumimoji="0" lang="en-US" altLang="en-US" sz="2800" b="0" i="0" u="none" strike="noStrike" cap="none" normalizeH="0" baseline="0" dirty="0">
                <a:ln>
                  <a:noFill/>
                </a:ln>
                <a:solidFill>
                  <a:schemeClr val="tx1"/>
                </a:solidFill>
                <a:effectLst/>
              </a:rPr>
              <a:t> are strong indicators of spam, appearing much more often than in legitimate emails</a:t>
            </a:r>
            <a:r>
              <a:rPr kumimoji="0" lang="en-US" altLang="en-US" sz="12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badi" panose="020B0604020104020204" pitchFamily="34" charset="0"/>
            </a:endParaRPr>
          </a:p>
        </p:txBody>
      </p:sp>
      <p:sp>
        <p:nvSpPr>
          <p:cNvPr id="20" name="TextBox 19">
            <a:extLst>
              <a:ext uri="{FF2B5EF4-FFF2-40B4-BE49-F238E27FC236}">
                <a16:creationId xmlns:a16="http://schemas.microsoft.com/office/drawing/2014/main" id="{DB24710D-ED46-ECC1-10EA-8B985F62549B}"/>
              </a:ext>
            </a:extLst>
          </p:cNvPr>
          <p:cNvSpPr txBox="1"/>
          <p:nvPr/>
        </p:nvSpPr>
        <p:spPr>
          <a:xfrm>
            <a:off x="8168557" y="7018091"/>
            <a:ext cx="9144000" cy="1384995"/>
          </a:xfrm>
          <a:prstGeom prst="rect">
            <a:avLst/>
          </a:prstGeom>
          <a:noFill/>
        </p:spPr>
        <p:txBody>
          <a:bodyPr wrap="square">
            <a:spAutoFit/>
          </a:bodyPr>
          <a:lstStyle/>
          <a:p>
            <a:r>
              <a:rPr lang="en-US" sz="2800" b="1" dirty="0"/>
              <a:t>Capitalization</a:t>
            </a:r>
            <a:r>
              <a:rPr lang="en-US" sz="2800" dirty="0"/>
              <a:t>: Spam emails tend to contain much longer sequences of capitalized letters, which are often used to grab a user's attention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5513352" y="667880"/>
            <a:ext cx="1919429" cy="566532"/>
            <a:chOff x="0" y="0"/>
            <a:chExt cx="505529" cy="149210"/>
          </a:xfrm>
        </p:grpSpPr>
        <p:sp>
          <p:nvSpPr>
            <p:cNvPr id="3" name="Freeform 3"/>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4" name="TextBox 4"/>
            <p:cNvSpPr txBox="1"/>
            <p:nvPr/>
          </p:nvSpPr>
          <p:spPr>
            <a:xfrm>
              <a:off x="0" y="-57150"/>
              <a:ext cx="505529" cy="20636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958511" y="2092235"/>
            <a:ext cx="9541721" cy="9368235"/>
          </a:xfrm>
          <a:custGeom>
            <a:avLst/>
            <a:gdLst/>
            <a:ahLst/>
            <a:cxnLst/>
            <a:rect l="l" t="t" r="r" b="b"/>
            <a:pathLst>
              <a:path w="9541721" h="9368235">
                <a:moveTo>
                  <a:pt x="0" y="0"/>
                </a:moveTo>
                <a:lnTo>
                  <a:pt x="9541721" y="0"/>
                </a:lnTo>
                <a:lnTo>
                  <a:pt x="9541721" y="9368235"/>
                </a:lnTo>
                <a:lnTo>
                  <a:pt x="0" y="9368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049305" y="2809395"/>
            <a:ext cx="7792986" cy="77929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r="-38888"/>
              </a:stretch>
            </a:blipFill>
          </p:spPr>
        </p:sp>
      </p:grpSp>
      <p:sp>
        <p:nvSpPr>
          <p:cNvPr id="8" name="Freeform 8"/>
          <p:cNvSpPr/>
          <p:nvPr/>
        </p:nvSpPr>
        <p:spPr>
          <a:xfrm>
            <a:off x="6675010" y="8628550"/>
            <a:ext cx="11261083" cy="1658450"/>
          </a:xfrm>
          <a:custGeom>
            <a:avLst/>
            <a:gdLst/>
            <a:ahLst/>
            <a:cxnLst/>
            <a:rect l="l" t="t" r="r" b="b"/>
            <a:pathLst>
              <a:path w="11261083" h="1658450">
                <a:moveTo>
                  <a:pt x="0" y="0"/>
                </a:moveTo>
                <a:lnTo>
                  <a:pt x="11261083" y="0"/>
                </a:lnTo>
                <a:lnTo>
                  <a:pt x="11261083" y="1658450"/>
                </a:lnTo>
                <a:lnTo>
                  <a:pt x="0" y="16584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7683805" y="9164312"/>
            <a:ext cx="132088" cy="13208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grpSp>
        <p:nvGrpSpPr>
          <p:cNvPr id="12" name="Group 12"/>
          <p:cNvGrpSpPr/>
          <p:nvPr/>
        </p:nvGrpSpPr>
        <p:grpSpPr>
          <a:xfrm>
            <a:off x="8314318" y="8987700"/>
            <a:ext cx="132088" cy="13208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871"/>
                </a:lnSpc>
              </a:pPr>
              <a:endParaRPr/>
            </a:p>
          </p:txBody>
        </p:sp>
      </p:grpSp>
      <p:sp>
        <p:nvSpPr>
          <p:cNvPr id="15" name="TextBox 15"/>
          <p:cNvSpPr txBox="1"/>
          <p:nvPr/>
        </p:nvSpPr>
        <p:spPr>
          <a:xfrm>
            <a:off x="15762422" y="735562"/>
            <a:ext cx="1421291" cy="341055"/>
          </a:xfrm>
          <a:prstGeom prst="rect">
            <a:avLst/>
          </a:prstGeom>
        </p:spPr>
        <p:txBody>
          <a:bodyPr lIns="0" tIns="0" rIns="0" bIns="0" rtlCol="0" anchor="t">
            <a:spAutoFit/>
          </a:bodyPr>
          <a:lstStyle/>
          <a:p>
            <a:pPr algn="ctr">
              <a:lnSpc>
                <a:spcPts val="2799"/>
              </a:lnSpc>
              <a:spcBef>
                <a:spcPct val="0"/>
              </a:spcBef>
            </a:pPr>
            <a:r>
              <a:rPr lang="en-US" sz="1999" b="1" spc="3" dirty="0">
                <a:solidFill>
                  <a:srgbClr val="004286"/>
                </a:solidFill>
                <a:latin typeface="Poppins Bold"/>
                <a:ea typeface="Poppins Bold"/>
                <a:cs typeface="Poppins Bold"/>
                <a:sym typeface="Poppins Bold"/>
              </a:rPr>
              <a:t>Page 07</a:t>
            </a:r>
          </a:p>
        </p:txBody>
      </p:sp>
      <p:sp>
        <p:nvSpPr>
          <p:cNvPr id="16" name="TextBox 16"/>
          <p:cNvSpPr txBox="1"/>
          <p:nvPr/>
        </p:nvSpPr>
        <p:spPr>
          <a:xfrm>
            <a:off x="836699" y="248527"/>
            <a:ext cx="13933621" cy="1166986"/>
          </a:xfrm>
          <a:prstGeom prst="rect">
            <a:avLst/>
          </a:prstGeom>
        </p:spPr>
        <p:txBody>
          <a:bodyPr wrap="square" lIns="0" tIns="0" rIns="0" bIns="0" rtlCol="0" anchor="t">
            <a:spAutoFit/>
          </a:bodyPr>
          <a:lstStyle/>
          <a:p>
            <a:pPr>
              <a:lnSpc>
                <a:spcPts val="9116"/>
              </a:lnSpc>
            </a:pPr>
            <a:r>
              <a:rPr lang="en-US" sz="8000" dirty="0">
                <a:solidFill>
                  <a:schemeClr val="bg1"/>
                </a:solidFill>
              </a:rPr>
              <a:t> Future Work &amp;Enhancements</a:t>
            </a:r>
            <a:endParaRPr lang="en-US" sz="7597" b="1" dirty="0">
              <a:solidFill>
                <a:schemeClr val="bg1"/>
              </a:solidFill>
              <a:latin typeface="Neo Sans Bold"/>
              <a:ea typeface="Neo Sans Bold"/>
              <a:cs typeface="Neo Sans Bold"/>
              <a:sym typeface="Neo Sans Bold"/>
            </a:endParaRPr>
          </a:p>
        </p:txBody>
      </p:sp>
      <p:sp>
        <p:nvSpPr>
          <p:cNvPr id="17" name="TextBox 17"/>
          <p:cNvSpPr txBox="1"/>
          <p:nvPr/>
        </p:nvSpPr>
        <p:spPr>
          <a:xfrm>
            <a:off x="5743681" y="1987460"/>
            <a:ext cx="11159421" cy="2532103"/>
          </a:xfrm>
          <a:prstGeom prst="rect">
            <a:avLst/>
          </a:prstGeom>
        </p:spPr>
        <p:txBody>
          <a:bodyPr lIns="0" tIns="0" rIns="0" bIns="0" rtlCol="0" anchor="t">
            <a:spAutoFit/>
          </a:bodyPr>
          <a:lstStyle/>
          <a:p>
            <a:pPr marL="772144" lvl="1" indent="-386072" algn="just">
              <a:lnSpc>
                <a:spcPts val="5006"/>
              </a:lnSpc>
              <a:buFont typeface="Arial"/>
              <a:buChar char="•"/>
            </a:pPr>
            <a:r>
              <a:rPr lang="en-US" sz="3600" b="1" dirty="0"/>
              <a:t>Model Improvement</a:t>
            </a:r>
            <a:r>
              <a:rPr lang="en-US" sz="3600" dirty="0"/>
              <a:t>: Enhance the machine learning model by trying more advanced algorithms like Random Forest or Neural Networks, and fine-tuning the model's parameters to increase its accuracy.</a:t>
            </a:r>
            <a:endParaRPr lang="en-US" sz="3576" dirty="0">
              <a:solidFill>
                <a:srgbClr val="FFFFFF"/>
              </a:solidFill>
              <a:latin typeface="Poppins"/>
              <a:ea typeface="Poppins"/>
              <a:cs typeface="Poppins"/>
              <a:sym typeface="Poppins"/>
            </a:endParaRPr>
          </a:p>
        </p:txBody>
      </p:sp>
      <p:sp>
        <p:nvSpPr>
          <p:cNvPr id="19" name="TextBox 19"/>
          <p:cNvSpPr txBox="1"/>
          <p:nvPr/>
        </p:nvSpPr>
        <p:spPr>
          <a:xfrm>
            <a:off x="5935429" y="4733630"/>
            <a:ext cx="11482604" cy="1700402"/>
          </a:xfrm>
          <a:prstGeom prst="rect">
            <a:avLst/>
          </a:prstGeom>
        </p:spPr>
        <p:txBody>
          <a:bodyPr lIns="0" tIns="0" rIns="0" bIns="0" rtlCol="0" anchor="t">
            <a:spAutoFit/>
          </a:bodyPr>
          <a:lstStyle/>
          <a:p>
            <a:pPr marL="690874" lvl="1" indent="-345437" algn="just">
              <a:lnSpc>
                <a:spcPts val="4479"/>
              </a:lnSpc>
              <a:buFont typeface="Arial"/>
              <a:buChar char="•"/>
            </a:pPr>
            <a:r>
              <a:rPr lang="en-US" sz="3200" b="1" dirty="0"/>
              <a:t>Application Development</a:t>
            </a:r>
            <a:r>
              <a:rPr lang="en-US" sz="3200" dirty="0"/>
              <a:t>: Build a more sophisticated web application with a better user interface (UI) and add a feedback mechanism that allows the model to learn from its mistakes.</a:t>
            </a:r>
            <a:endParaRPr lang="en-US" sz="3199" dirty="0">
              <a:solidFill>
                <a:srgbClr val="FFFFFF"/>
              </a:solidFill>
              <a:latin typeface="Poppins"/>
              <a:ea typeface="Poppins"/>
              <a:cs typeface="Poppins"/>
              <a:sym typeface="Poppins"/>
            </a:endParaRPr>
          </a:p>
        </p:txBody>
      </p:sp>
      <p:sp>
        <p:nvSpPr>
          <p:cNvPr id="20" name="TextBox 20"/>
          <p:cNvSpPr txBox="1"/>
          <p:nvPr/>
        </p:nvSpPr>
        <p:spPr>
          <a:xfrm>
            <a:off x="6068279" y="6812387"/>
            <a:ext cx="10834823" cy="2484013"/>
          </a:xfrm>
          <a:prstGeom prst="rect">
            <a:avLst/>
          </a:prstGeom>
        </p:spPr>
        <p:txBody>
          <a:bodyPr wrap="square" lIns="0" tIns="0" rIns="0" bIns="0" rtlCol="0" anchor="t">
            <a:spAutoFit/>
          </a:bodyPr>
          <a:lstStyle/>
          <a:p>
            <a:pPr marL="755642" lvl="1" indent="-377821" algn="just">
              <a:lnSpc>
                <a:spcPts val="4899"/>
              </a:lnSpc>
              <a:buFont typeface="Arial"/>
              <a:buChar char="•"/>
            </a:pPr>
            <a:r>
              <a:rPr lang="en-US" sz="3600" b="1" dirty="0"/>
              <a:t>Scalability</a:t>
            </a:r>
            <a:r>
              <a:rPr lang="en-US" sz="3600" dirty="0"/>
              <a:t>: Use a larger and more diverse dataset to make the model more robust, and deploy the application to a cloud platform to handle a higher volume of requests.</a:t>
            </a:r>
            <a:endParaRPr lang="en-US" sz="3499" dirty="0">
              <a:solidFill>
                <a:srgbClr val="FFFFF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9CD6">
                <a:alpha val="100000"/>
              </a:srgbClr>
            </a:gs>
            <a:gs pos="100000">
              <a:srgbClr val="001860">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51435"/>
            <a:ext cx="18288000" cy="10389870"/>
            <a:chOff x="0" y="0"/>
            <a:chExt cx="2833290" cy="1609663"/>
          </a:xfrm>
        </p:grpSpPr>
        <p:sp>
          <p:nvSpPr>
            <p:cNvPr id="3" name="Freeform 3"/>
            <p:cNvSpPr/>
            <p:nvPr/>
          </p:nvSpPr>
          <p:spPr>
            <a:xfrm>
              <a:off x="0" y="0"/>
              <a:ext cx="2833290" cy="1609663"/>
            </a:xfrm>
            <a:custGeom>
              <a:avLst/>
              <a:gdLst/>
              <a:ahLst/>
              <a:cxnLst/>
              <a:rect l="l" t="t" r="r" b="b"/>
              <a:pathLst>
                <a:path w="2833290" h="1609663">
                  <a:moveTo>
                    <a:pt x="0" y="0"/>
                  </a:moveTo>
                  <a:lnTo>
                    <a:pt x="2833290" y="0"/>
                  </a:lnTo>
                  <a:lnTo>
                    <a:pt x="2833290" y="1609663"/>
                  </a:lnTo>
                  <a:lnTo>
                    <a:pt x="0" y="1609663"/>
                  </a:lnTo>
                  <a:close/>
                </a:path>
              </a:pathLst>
            </a:custGeom>
            <a:blipFill>
              <a:blip r:embed="rId2"/>
              <a:stretch>
                <a:fillRect l="-499" r="-499"/>
              </a:stretch>
            </a:blipFill>
          </p:spPr>
        </p:sp>
      </p:grpSp>
      <p:grpSp>
        <p:nvGrpSpPr>
          <p:cNvPr id="4" name="Group 4"/>
          <p:cNvGrpSpPr/>
          <p:nvPr/>
        </p:nvGrpSpPr>
        <p:grpSpPr>
          <a:xfrm>
            <a:off x="0" y="-38100"/>
            <a:ext cx="18288000" cy="10325100"/>
            <a:chOff x="0" y="0"/>
            <a:chExt cx="4816593" cy="2719368"/>
          </a:xfrm>
        </p:grpSpPr>
        <p:sp>
          <p:nvSpPr>
            <p:cNvPr id="5" name="Freeform 5"/>
            <p:cNvSpPr/>
            <p:nvPr/>
          </p:nvSpPr>
          <p:spPr>
            <a:xfrm>
              <a:off x="0" y="0"/>
              <a:ext cx="4816592" cy="2719368"/>
            </a:xfrm>
            <a:custGeom>
              <a:avLst/>
              <a:gdLst/>
              <a:ahLst/>
              <a:cxnLst/>
              <a:rect l="l" t="t" r="r" b="b"/>
              <a:pathLst>
                <a:path w="4816592" h="2719368">
                  <a:moveTo>
                    <a:pt x="0" y="0"/>
                  </a:moveTo>
                  <a:lnTo>
                    <a:pt x="4816592" y="0"/>
                  </a:lnTo>
                  <a:lnTo>
                    <a:pt x="4816592" y="2719368"/>
                  </a:lnTo>
                  <a:lnTo>
                    <a:pt x="0" y="2719368"/>
                  </a:lnTo>
                  <a:close/>
                </a:path>
              </a:pathLst>
            </a:custGeom>
            <a:gradFill rotWithShape="1">
              <a:gsLst>
                <a:gs pos="0">
                  <a:srgbClr val="00E0FF">
                    <a:alpha val="63000"/>
                  </a:srgbClr>
                </a:gs>
                <a:gs pos="100000">
                  <a:srgbClr val="1E53A0">
                    <a:alpha val="63000"/>
                  </a:srgbClr>
                </a:gs>
              </a:gsLst>
              <a:path path="circle">
                <a:fillToRect l="50000" t="50000" r="50000" b="50000"/>
              </a:path>
            </a:gradFill>
          </p:spPr>
        </p:sp>
        <p:sp>
          <p:nvSpPr>
            <p:cNvPr id="6" name="TextBox 6"/>
            <p:cNvSpPr txBox="1"/>
            <p:nvPr/>
          </p:nvSpPr>
          <p:spPr>
            <a:xfrm>
              <a:off x="0" y="-66675"/>
              <a:ext cx="4816593" cy="2786043"/>
            </a:xfrm>
            <a:prstGeom prst="rect">
              <a:avLst/>
            </a:prstGeom>
          </p:spPr>
          <p:txBody>
            <a:bodyPr lIns="50800" tIns="50800" rIns="50800" bIns="50800" rtlCol="0" anchor="ctr"/>
            <a:lstStyle/>
            <a:p>
              <a:pPr algn="ctr">
                <a:lnSpc>
                  <a:spcPts val="3392"/>
                </a:lnSpc>
              </a:pPr>
              <a:endParaRPr/>
            </a:p>
          </p:txBody>
        </p:sp>
      </p:grpSp>
      <p:grpSp>
        <p:nvGrpSpPr>
          <p:cNvPr id="7" name="Group 7"/>
          <p:cNvGrpSpPr/>
          <p:nvPr/>
        </p:nvGrpSpPr>
        <p:grpSpPr>
          <a:xfrm>
            <a:off x="15513352" y="667880"/>
            <a:ext cx="1919429" cy="566532"/>
            <a:chOff x="0" y="0"/>
            <a:chExt cx="505529" cy="149210"/>
          </a:xfrm>
        </p:grpSpPr>
        <p:sp>
          <p:nvSpPr>
            <p:cNvPr id="8" name="Freeform 8"/>
            <p:cNvSpPr/>
            <p:nvPr/>
          </p:nvSpPr>
          <p:spPr>
            <a:xfrm>
              <a:off x="0" y="0"/>
              <a:ext cx="505529" cy="149210"/>
            </a:xfrm>
            <a:custGeom>
              <a:avLst/>
              <a:gdLst/>
              <a:ahLst/>
              <a:cxnLst/>
              <a:rect l="l" t="t" r="r" b="b"/>
              <a:pathLst>
                <a:path w="505529" h="149210">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id="9" name="TextBox 9"/>
            <p:cNvSpPr txBox="1"/>
            <p:nvPr/>
          </p:nvSpPr>
          <p:spPr>
            <a:xfrm>
              <a:off x="0" y="-57150"/>
              <a:ext cx="505529" cy="20636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762422" y="735562"/>
            <a:ext cx="1421291" cy="341055"/>
          </a:xfrm>
          <a:prstGeom prst="rect">
            <a:avLst/>
          </a:prstGeom>
        </p:spPr>
        <p:txBody>
          <a:bodyPr lIns="0" tIns="0" rIns="0" bIns="0" rtlCol="0" anchor="t">
            <a:spAutoFit/>
          </a:bodyPr>
          <a:lstStyle/>
          <a:p>
            <a:pPr algn="ctr">
              <a:lnSpc>
                <a:spcPts val="2799"/>
              </a:lnSpc>
              <a:spcBef>
                <a:spcPct val="0"/>
              </a:spcBef>
            </a:pPr>
            <a:r>
              <a:rPr lang="en-US" sz="1999" b="1" spc="3" dirty="0">
                <a:solidFill>
                  <a:srgbClr val="004286"/>
                </a:solidFill>
                <a:latin typeface="Poppins Bold"/>
                <a:ea typeface="Poppins Bold"/>
                <a:cs typeface="Poppins Bold"/>
                <a:sym typeface="Poppins Bold"/>
              </a:rPr>
              <a:t>Page 08</a:t>
            </a:r>
          </a:p>
        </p:txBody>
      </p:sp>
      <p:sp>
        <p:nvSpPr>
          <p:cNvPr id="11" name="TextBox 11"/>
          <p:cNvSpPr txBox="1"/>
          <p:nvPr/>
        </p:nvSpPr>
        <p:spPr>
          <a:xfrm>
            <a:off x="2630579" y="4316146"/>
            <a:ext cx="8127373" cy="2622550"/>
          </a:xfrm>
          <a:prstGeom prst="rect">
            <a:avLst/>
          </a:prstGeom>
        </p:spPr>
        <p:txBody>
          <a:bodyPr lIns="0" tIns="0" rIns="0" bIns="0" rtlCol="0" anchor="t">
            <a:spAutoFit/>
          </a:bodyPr>
          <a:lstStyle/>
          <a:p>
            <a:pPr algn="ctr">
              <a:lnSpc>
                <a:spcPts val="18146"/>
              </a:lnSpc>
            </a:pPr>
            <a:r>
              <a:rPr lang="en-US" sz="15122" b="1">
                <a:solidFill>
                  <a:srgbClr val="FFFFFF"/>
                </a:solidFill>
                <a:latin typeface="Neo Sans Bold"/>
                <a:ea typeface="Neo Sans Bold"/>
                <a:cs typeface="Neo Sans Bold"/>
                <a:sym typeface="Neo Sans Bold"/>
              </a:rPr>
              <a:t>THANK</a:t>
            </a:r>
          </a:p>
        </p:txBody>
      </p:sp>
      <p:sp>
        <p:nvSpPr>
          <p:cNvPr id="12" name="TextBox 12"/>
          <p:cNvSpPr txBox="1"/>
          <p:nvPr/>
        </p:nvSpPr>
        <p:spPr>
          <a:xfrm>
            <a:off x="10020533" y="5203866"/>
            <a:ext cx="5188840" cy="2698750"/>
          </a:xfrm>
          <a:prstGeom prst="rect">
            <a:avLst/>
          </a:prstGeom>
        </p:spPr>
        <p:txBody>
          <a:bodyPr lIns="0" tIns="0" rIns="0" bIns="0" rtlCol="0" anchor="t">
            <a:spAutoFit/>
          </a:bodyPr>
          <a:lstStyle/>
          <a:p>
            <a:pPr algn="ctr">
              <a:lnSpc>
                <a:spcPts val="18626"/>
              </a:lnSpc>
            </a:pPr>
            <a:r>
              <a:rPr lang="en-US" sz="15522" b="1">
                <a:solidFill>
                  <a:srgbClr val="00FFFF"/>
                </a:solidFill>
                <a:latin typeface="Neo Sans Bold"/>
                <a:ea typeface="Neo Sans Bold"/>
                <a:cs typeface="Neo Sans Bold"/>
                <a:sym typeface="Neo Sans Bold"/>
              </a:rPr>
              <a:t>YOU</a:t>
            </a:r>
          </a:p>
        </p:txBody>
      </p:sp>
      <p:sp>
        <p:nvSpPr>
          <p:cNvPr id="13" name="TextBox 13"/>
          <p:cNvSpPr txBox="1"/>
          <p:nvPr/>
        </p:nvSpPr>
        <p:spPr>
          <a:xfrm>
            <a:off x="8496029" y="8806749"/>
            <a:ext cx="1274721" cy="451551"/>
          </a:xfrm>
          <a:prstGeom prst="rect">
            <a:avLst/>
          </a:prstGeom>
        </p:spPr>
        <p:txBody>
          <a:bodyPr lIns="0" tIns="0" rIns="0" bIns="0" rtlCol="0" anchor="t">
            <a:spAutoFit/>
          </a:bodyPr>
          <a:lstStyle/>
          <a:p>
            <a:pPr algn="ctr">
              <a:lnSpc>
                <a:spcPts val="3461"/>
              </a:lnSpc>
            </a:pPr>
            <a:r>
              <a:rPr lang="en-US" sz="2472" b="1">
                <a:solidFill>
                  <a:srgbClr val="FFFFFF"/>
                </a:solidFill>
                <a:latin typeface="Poppins Bold"/>
                <a:ea typeface="Poppins Bold"/>
                <a:cs typeface="Poppins Bold"/>
                <a:sym typeface="Poppins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630</Words>
  <Application>Microsoft Office PowerPoint</Application>
  <PresentationFormat>Custom</PresentationFormat>
  <Paragraphs>50</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Neo Sans Bold</vt:lpstr>
      <vt:lpstr>Poppins</vt:lpstr>
      <vt:lpstr>Abadi</vt:lpstr>
      <vt:lpstr>Arial Unicode MS</vt:lpstr>
      <vt:lpstr>Poppins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Project Presentation</dc:title>
  <dc:creator>HomePC</dc:creator>
  <cp:lastModifiedBy>HomePC</cp:lastModifiedBy>
  <cp:revision>5</cp:revision>
  <dcterms:created xsi:type="dcterms:W3CDTF">2006-08-16T00:00:00Z</dcterms:created>
  <dcterms:modified xsi:type="dcterms:W3CDTF">2025-08-04T08:50:40Z</dcterms:modified>
  <dc:identifier>DAGoTEcPFlg</dc:identifier>
</cp:coreProperties>
</file>